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64"/>
  </p:notesMasterIdLst>
  <p:sldIdLst>
    <p:sldId id="256" r:id="rId2"/>
    <p:sldId id="320"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339" autoAdjust="0"/>
  </p:normalViewPr>
  <p:slideViewPr>
    <p:cSldViewPr>
      <p:cViewPr varScale="1">
        <p:scale>
          <a:sx n="52" d="100"/>
          <a:sy n="52" d="100"/>
        </p:scale>
        <p:origin x="-948" y="-102"/>
      </p:cViewPr>
      <p:guideLst>
        <p:guide orient="horz" pos="2160"/>
        <p:guide pos="2880"/>
      </p:guideLst>
    </p:cSldViewPr>
  </p:slideViewPr>
  <p:outlineViewPr>
    <p:cViewPr>
      <p:scale>
        <a:sx n="33" d="100"/>
        <a:sy n="33" d="100"/>
      </p:scale>
      <p:origin x="0" y="3084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B960D5-66B8-4F07-9D11-C1CE1906EC48}" type="datetimeFigureOut">
              <a:rPr lang="en-US" smtClean="0"/>
              <a:pPr/>
              <a:t>5/20/2013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BD521B-B364-49F4-A7E6-88645A468273}" type="slidenum">
              <a:rPr lang="en-US" smtClean="0"/>
              <a:pPr/>
              <a:t>‹#›</a:t>
            </a:fld>
            <a:endParaRPr lang="en-US" dirty="0"/>
          </a:p>
        </p:txBody>
      </p:sp>
    </p:spTree>
    <p:extLst>
      <p:ext uri="{BB962C8B-B14F-4D97-AF65-F5344CB8AC3E}">
        <p14:creationId xmlns:p14="http://schemas.microsoft.com/office/powerpoint/2010/main" val="1531583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fld id="{562B0598-3D84-4551-B4C3-EE702DA96FE0}" type="datetime1">
              <a:rPr lang="en-US" smtClean="0"/>
              <a:t>5/20/2013</a:t>
            </a:fld>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a:lvl1pPr>
          </a:lstStyle>
          <a:p>
            <a:r>
              <a:rPr lang="en-US" smtClean="0"/>
              <a:t>Copyright 2005-2010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B320DFC2-EA08-4AD3-BEAD-F5B15B4CEF9D}" type="datetime1">
              <a:rPr lang="en-US" smtClean="0"/>
              <a:t>5/20/2013</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07DC0A08-AB46-4D7F-AA28-158A6AD5F05C}" type="datetime1">
              <a:rPr lang="en-US" smtClean="0"/>
              <a:t>5/20/2013</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6CFBCDA4-0FB8-4B95-9378-5CF0A7CC043A}" type="datetime1">
              <a:rPr lang="en-US" smtClean="0"/>
              <a:t>5/20/2013</a:t>
            </a:fld>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A4156A68-D281-48D9-8D17-A829DCA9BB54}" type="datetime1">
              <a:rPr lang="en-US" smtClean="0"/>
              <a:t>5/20/2013</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fld id="{67108649-7328-48A0-9E80-8A52EA9D7F3F}" type="datetime1">
              <a:rPr lang="en-US" smtClean="0"/>
              <a:t>5/20/2013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2005-2010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C096A22-B5FE-4FEE-9E76-458D6D8F94C7}"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00DFBE1A-2821-424B-B518-33C18A53F64A}" type="datetime1">
              <a:rPr lang="en-US" smtClean="0"/>
              <a:t>5/20/2013</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CFF52C8C-10C9-4215-910E-38F1888A8D91}" type="datetime1">
              <a:rPr lang="en-US" smtClean="0"/>
              <a:t>5/20/2013</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73E21163-C72A-4AA5-8DDC-B0EF7AD51EE8}" type="datetime1">
              <a:rPr lang="en-US" smtClean="0"/>
              <a:t>5/20/2013</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8980254B-41BF-477E-A21A-F0BBA390135E}" type="datetime1">
              <a:rPr lang="en-US" smtClean="0"/>
              <a:t>5/20/2013</a:t>
            </a:fld>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6DBEA69A-E637-4C46-97A7-8410C14FDEF2}" type="datetime1">
              <a:rPr lang="en-US" smtClean="0"/>
              <a:t>5/20/2013</a:t>
            </a:fld>
            <a:endParaRPr lang="en-US" dirty="0"/>
          </a:p>
        </p:txBody>
      </p:sp>
      <p:sp>
        <p:nvSpPr>
          <p:cNvPr id="4"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89B68CD9-B674-42FE-8534-F0BA335B5E7E}" type="datetime1">
              <a:rPr lang="en-US" smtClean="0"/>
              <a:t>5/20/2013</a:t>
            </a:fld>
            <a:endParaRPr lang="en-US" dirty="0"/>
          </a:p>
        </p:txBody>
      </p:sp>
      <p:sp>
        <p:nvSpPr>
          <p:cNvPr id="3"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B631C499-128E-4A3D-8849-18ECF77341B5}" type="datetime1">
              <a:rPr lang="en-US" smtClean="0"/>
              <a:t>5/20/2013</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8EE76E5F-DF0D-4F44-AA06-A21FB73044A2}" type="datetime1">
              <a:rPr lang="en-US" smtClean="0"/>
              <a:t>5/20/2013</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smtClean="0"/>
              <a:t>Copyright 2005-2010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2EA3B9E-2404-4367-A734-1461D95241C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E0FA6576-FA55-4FEB-96A3-2B2CC78515AF}" type="datetime1">
              <a:rPr lang="en-US" smtClean="0"/>
              <a:t>5/20/2013</a:t>
            </a:fld>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lang="en-US" smtClean="0"/>
              <a:t>Copyright 2005-2010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2EA3B9E-2404-4367-A734-1461D95241C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hf hd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 Layer</a:t>
            </a:r>
            <a:endParaRPr lang="en-US" dirty="0"/>
          </a:p>
        </p:txBody>
      </p:sp>
      <p:sp>
        <p:nvSpPr>
          <p:cNvPr id="3" name="Subtitle 2"/>
          <p:cNvSpPr>
            <a:spLocks noGrp="1"/>
          </p:cNvSpPr>
          <p:nvPr>
            <p:ph type="subTitle" idx="1"/>
          </p:nvPr>
        </p:nvSpPr>
        <p:spPr/>
        <p:txBody>
          <a:bodyPr/>
          <a:lstStyle/>
          <a:p>
            <a:r>
              <a:rPr lang="en-US" sz="2400" dirty="0" smtClean="0"/>
              <a:t>Last Update 2010.02.22</a:t>
            </a:r>
          </a:p>
          <a:p>
            <a:r>
              <a:rPr lang="en-US" sz="2400" dirty="0" smtClean="0"/>
              <a:t>1.1.0</a:t>
            </a:r>
          </a:p>
        </p:txBody>
      </p:sp>
      <p:sp>
        <p:nvSpPr>
          <p:cNvPr id="4" name="Slide Number Placeholder 3"/>
          <p:cNvSpPr>
            <a:spLocks noGrp="1"/>
          </p:cNvSpPr>
          <p:nvPr>
            <p:ph type="sldNum" sz="quarter" idx="12"/>
          </p:nvPr>
        </p:nvSpPr>
        <p:spPr/>
        <p:txBody>
          <a:bodyPr/>
          <a:lstStyle/>
          <a:p>
            <a:fld id="{42EA3B9E-2404-4367-A734-1461D95241CD}" type="slidenum">
              <a:rPr lang="en-US" smtClean="0"/>
              <a:pPr/>
              <a:t>1</a:t>
            </a:fld>
            <a:endParaRPr lang="en-US" dirty="0"/>
          </a:p>
        </p:txBody>
      </p:sp>
      <p:sp>
        <p:nvSpPr>
          <p:cNvPr id="5" name="Footer Placeholder 4"/>
          <p:cNvSpPr>
            <a:spLocks noGrp="1"/>
          </p:cNvSpPr>
          <p:nvPr>
            <p:ph type="ftr" sz="quarter" idx="11"/>
          </p:nvPr>
        </p:nvSpPr>
        <p:spPr>
          <a:xfrm>
            <a:off x="2667000" y="6245225"/>
            <a:ext cx="4114800" cy="476250"/>
          </a:xfrm>
        </p:spPr>
        <p:txBody>
          <a:bodyPr/>
          <a:lstStyle/>
          <a:p>
            <a:r>
              <a:rPr lang="en-US" smtClean="0"/>
              <a:t>Copyright 2005-2010 Kenneth M. Chipps Ph.D. www.chipps.com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2"/>
          <p:cNvSpPr>
            <a:spLocks noGrp="1" noChangeArrowheads="1"/>
          </p:cNvSpPr>
          <p:nvPr>
            <p:ph type="title"/>
          </p:nvPr>
        </p:nvSpPr>
        <p:spPr/>
        <p:txBody>
          <a:bodyPr/>
          <a:lstStyle/>
          <a:p>
            <a:pPr eaLnBrk="1" hangingPunct="1"/>
            <a:r>
              <a:rPr lang="en-US" dirty="0" smtClean="0"/>
              <a:t>Operation</a:t>
            </a:r>
          </a:p>
        </p:txBody>
      </p:sp>
      <p:sp>
        <p:nvSpPr>
          <p:cNvPr id="49157" name="Rectangle 3"/>
          <p:cNvSpPr>
            <a:spLocks noGrp="1" noChangeArrowheads="1"/>
          </p:cNvSpPr>
          <p:nvPr>
            <p:ph idx="1"/>
          </p:nvPr>
        </p:nvSpPr>
        <p:spPr/>
        <p:txBody>
          <a:bodyPr/>
          <a:lstStyle/>
          <a:p>
            <a:pPr lvl="1" eaLnBrk="1" hangingPunct="1"/>
            <a:r>
              <a:rPr lang="en-US" dirty="0" smtClean="0"/>
              <a:t>The packet may be lost, arrive out of order, be delayed</a:t>
            </a:r>
          </a:p>
          <a:p>
            <a:pPr lvl="1" eaLnBrk="1" hangingPunct="1"/>
            <a:r>
              <a:rPr lang="en-US" dirty="0" smtClean="0"/>
              <a:t>IP will not detect this</a:t>
            </a:r>
          </a:p>
          <a:p>
            <a:pPr lvl="1" eaLnBrk="1" hangingPunct="1"/>
            <a:r>
              <a:rPr lang="en-US" dirty="0" smtClean="0"/>
              <a:t>So it will not let anyone know if any of this occurs</a:t>
            </a:r>
          </a:p>
          <a:p>
            <a:pPr eaLnBrk="1" hangingPunct="1"/>
            <a:r>
              <a:rPr lang="en-US" dirty="0" smtClean="0"/>
              <a:t>It is best effort because it treats all packets the same</a:t>
            </a:r>
          </a:p>
          <a:p>
            <a:pPr lvl="1" eaLnBrk="1" hangingPunct="1"/>
            <a:r>
              <a:rPr lang="en-US" dirty="0" smtClean="0"/>
              <a:t>It attempts to deliver each and every packet</a:t>
            </a:r>
          </a:p>
        </p:txBody>
      </p:sp>
      <p:sp>
        <p:nvSpPr>
          <p:cNvPr id="4915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49155" name="Slide Number Placeholder 5"/>
          <p:cNvSpPr>
            <a:spLocks noGrp="1"/>
          </p:cNvSpPr>
          <p:nvPr>
            <p:ph type="sldNum" sz="quarter" idx="12"/>
          </p:nvPr>
        </p:nvSpPr>
        <p:spPr>
          <a:noFill/>
        </p:spPr>
        <p:txBody>
          <a:bodyPr/>
          <a:lstStyle/>
          <a:p>
            <a:fld id="{36E348C5-A11F-42F0-B755-75E763F16F6D}" type="slidenum">
              <a:rPr lang="en-US" smtClean="0"/>
              <a:pPr/>
              <a:t>10</a:t>
            </a:fld>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2"/>
          <p:cNvSpPr>
            <a:spLocks noGrp="1" noChangeArrowheads="1"/>
          </p:cNvSpPr>
          <p:nvPr>
            <p:ph type="title"/>
          </p:nvPr>
        </p:nvSpPr>
        <p:spPr/>
        <p:txBody>
          <a:bodyPr/>
          <a:lstStyle/>
          <a:p>
            <a:pPr eaLnBrk="1" hangingPunct="1"/>
            <a:r>
              <a:rPr lang="en-US" dirty="0" smtClean="0"/>
              <a:t>IP Datagram</a:t>
            </a:r>
          </a:p>
        </p:txBody>
      </p:sp>
      <p:sp>
        <p:nvSpPr>
          <p:cNvPr id="50181" name="Rectangle 3"/>
          <p:cNvSpPr>
            <a:spLocks noGrp="1" noChangeArrowheads="1"/>
          </p:cNvSpPr>
          <p:nvPr>
            <p:ph idx="1"/>
          </p:nvPr>
        </p:nvSpPr>
        <p:spPr/>
        <p:txBody>
          <a:bodyPr/>
          <a:lstStyle/>
          <a:p>
            <a:pPr eaLnBrk="1" hangingPunct="1"/>
            <a:r>
              <a:rPr lang="en-US" dirty="0" smtClean="0"/>
              <a:t>The thing that IP uses to carry stuff is the IP datagram</a:t>
            </a:r>
          </a:p>
          <a:p>
            <a:pPr eaLnBrk="1" hangingPunct="1"/>
            <a:r>
              <a:rPr lang="en-US" dirty="0" smtClean="0"/>
              <a:t>Like all such devices it has a header and a data area</a:t>
            </a:r>
          </a:p>
          <a:p>
            <a:pPr eaLnBrk="1" hangingPunct="1"/>
            <a:endParaRPr lang="en-US" dirty="0" smtClean="0"/>
          </a:p>
          <a:p>
            <a:pPr eaLnBrk="1" hangingPunct="1"/>
            <a:endParaRPr lang="en-US" dirty="0" smtClean="0"/>
          </a:p>
          <a:p>
            <a:pPr eaLnBrk="1" hangingPunct="1"/>
            <a:endParaRPr lang="en-US" dirty="0" smtClean="0"/>
          </a:p>
        </p:txBody>
      </p:sp>
      <p:sp>
        <p:nvSpPr>
          <p:cNvPr id="5017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0179" name="Slide Number Placeholder 5"/>
          <p:cNvSpPr>
            <a:spLocks noGrp="1"/>
          </p:cNvSpPr>
          <p:nvPr>
            <p:ph type="sldNum" sz="quarter" idx="12"/>
          </p:nvPr>
        </p:nvSpPr>
        <p:spPr>
          <a:noFill/>
        </p:spPr>
        <p:txBody>
          <a:bodyPr/>
          <a:lstStyle/>
          <a:p>
            <a:fld id="{828D7EE8-5182-42F1-8E88-A4E78FAD3488}" type="slidenum">
              <a:rPr lang="en-US" smtClean="0"/>
              <a:pPr/>
              <a:t>11</a:t>
            </a:fld>
            <a:endParaRPr lang="en-US" dirty="0" smtClean="0"/>
          </a:p>
        </p:txBody>
      </p:sp>
      <p:graphicFrame>
        <p:nvGraphicFramePr>
          <p:cNvPr id="172045" name="Group 13"/>
          <p:cNvGraphicFramePr>
            <a:graphicFrameLocks noGrp="1"/>
          </p:cNvGraphicFramePr>
          <p:nvPr/>
        </p:nvGraphicFramePr>
        <p:xfrm>
          <a:off x="1219200" y="3902075"/>
          <a:ext cx="6096000" cy="518160"/>
        </p:xfrm>
        <a:graphic>
          <a:graphicData uri="http://schemas.openxmlformats.org/drawingml/2006/table">
            <a:tbl>
              <a:tblPr/>
              <a:tblGrid>
                <a:gridCol w="3048000"/>
                <a:gridCol w="3048000"/>
              </a:tblGrid>
              <a:tr h="457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HEADER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DATA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73091" name="Group 35"/>
          <p:cNvGraphicFramePr>
            <a:graphicFrameLocks noGrp="1"/>
          </p:cNvGraphicFramePr>
          <p:nvPr>
            <p:ph type="tbl" idx="1"/>
          </p:nvPr>
        </p:nvGraphicFramePr>
        <p:xfrm>
          <a:off x="300355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120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1203" name="Slide Number Placeholder 5"/>
          <p:cNvSpPr>
            <a:spLocks noGrp="1"/>
          </p:cNvSpPr>
          <p:nvPr>
            <p:ph type="sldNum" sz="quarter" idx="12"/>
          </p:nvPr>
        </p:nvSpPr>
        <p:spPr>
          <a:noFill/>
        </p:spPr>
        <p:txBody>
          <a:bodyPr/>
          <a:lstStyle/>
          <a:p>
            <a:fld id="{C2793C3C-EAF3-45EE-B01F-D03007454CA7}" type="slidenum">
              <a:rPr lang="en-US" smtClean="0"/>
              <a:pPr/>
              <a:t>12</a:t>
            </a:fld>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74115" name="Group 35"/>
          <p:cNvGraphicFramePr>
            <a:graphicFrameLocks noGrp="1"/>
          </p:cNvGraphicFramePr>
          <p:nvPr>
            <p:ph type="tbl" idx="1"/>
          </p:nvPr>
        </p:nvGraphicFramePr>
        <p:xfrm>
          <a:off x="29718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222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2227" name="Slide Number Placeholder 5"/>
          <p:cNvSpPr>
            <a:spLocks noGrp="1"/>
          </p:cNvSpPr>
          <p:nvPr>
            <p:ph type="sldNum" sz="quarter" idx="12"/>
          </p:nvPr>
        </p:nvSpPr>
        <p:spPr>
          <a:noFill/>
        </p:spPr>
        <p:txBody>
          <a:bodyPr/>
          <a:lstStyle/>
          <a:p>
            <a:fld id="{27F37E2E-1098-4088-BA9E-8AB2E2BBC6DA}" type="slidenum">
              <a:rPr lang="en-US" smtClean="0"/>
              <a:pPr/>
              <a:t>13</a:t>
            </a:fld>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2"/>
          <p:cNvSpPr>
            <a:spLocks noGrp="1" noChangeArrowheads="1"/>
          </p:cNvSpPr>
          <p:nvPr>
            <p:ph type="title"/>
          </p:nvPr>
        </p:nvSpPr>
        <p:spPr/>
        <p:txBody>
          <a:bodyPr/>
          <a:lstStyle/>
          <a:p>
            <a:pPr eaLnBrk="1" hangingPunct="1"/>
            <a:r>
              <a:rPr lang="en-US" dirty="0" smtClean="0"/>
              <a:t>IP Datagram Header</a:t>
            </a:r>
          </a:p>
        </p:txBody>
      </p:sp>
      <p:sp>
        <p:nvSpPr>
          <p:cNvPr id="53253" name="Rectangle 3"/>
          <p:cNvSpPr>
            <a:spLocks noGrp="1" noChangeArrowheads="1"/>
          </p:cNvSpPr>
          <p:nvPr>
            <p:ph idx="1"/>
          </p:nvPr>
        </p:nvSpPr>
        <p:spPr/>
        <p:txBody>
          <a:bodyPr/>
          <a:lstStyle/>
          <a:p>
            <a:pPr eaLnBrk="1" hangingPunct="1"/>
            <a:r>
              <a:rPr lang="en-US" dirty="0" smtClean="0"/>
              <a:t>VERS or Version</a:t>
            </a:r>
          </a:p>
          <a:p>
            <a:pPr lvl="1" eaLnBrk="1" hangingPunct="1"/>
            <a:r>
              <a:rPr lang="en-US" dirty="0" smtClean="0"/>
              <a:t>4 bits</a:t>
            </a:r>
          </a:p>
          <a:p>
            <a:pPr lvl="1" eaLnBrk="1" hangingPunct="1"/>
            <a:r>
              <a:rPr lang="en-US" dirty="0" smtClean="0"/>
              <a:t>The version of IP</a:t>
            </a:r>
          </a:p>
          <a:p>
            <a:pPr lvl="1" eaLnBrk="1" hangingPunct="1"/>
            <a:r>
              <a:rPr lang="en-US" dirty="0" smtClean="0"/>
              <a:t>Always 4 right now</a:t>
            </a:r>
          </a:p>
          <a:p>
            <a:pPr lvl="1" eaLnBrk="1" hangingPunct="1"/>
            <a:r>
              <a:rPr lang="en-US" dirty="0" smtClean="0"/>
              <a:t>Shows as binary 0100</a:t>
            </a:r>
          </a:p>
          <a:p>
            <a:pPr lvl="1" eaLnBrk="1" hangingPunct="1"/>
            <a:r>
              <a:rPr lang="en-US" dirty="0" smtClean="0"/>
              <a:t>To ensure everyone agrees on the format of the datagram</a:t>
            </a:r>
          </a:p>
        </p:txBody>
      </p:sp>
      <p:sp>
        <p:nvSpPr>
          <p:cNvPr id="5325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3251" name="Slide Number Placeholder 5"/>
          <p:cNvSpPr>
            <a:spLocks noGrp="1"/>
          </p:cNvSpPr>
          <p:nvPr>
            <p:ph type="sldNum" sz="quarter" idx="12"/>
          </p:nvPr>
        </p:nvSpPr>
        <p:spPr>
          <a:noFill/>
        </p:spPr>
        <p:txBody>
          <a:bodyPr/>
          <a:lstStyle/>
          <a:p>
            <a:fld id="{695D07B0-AC8D-4FA9-A1A9-4250E73BF14F}" type="slidenum">
              <a:rPr lang="en-US" smtClean="0"/>
              <a:pPr/>
              <a:t>14</a:t>
            </a:fld>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76164" name="Group 36"/>
          <p:cNvGraphicFramePr>
            <a:graphicFrameLocks noGrp="1"/>
          </p:cNvGraphicFramePr>
          <p:nvPr>
            <p:ph type="tbl" idx="1"/>
          </p:nvPr>
        </p:nvGraphicFramePr>
        <p:xfrm>
          <a:off x="28956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427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4275" name="Slide Number Placeholder 5"/>
          <p:cNvSpPr>
            <a:spLocks noGrp="1"/>
          </p:cNvSpPr>
          <p:nvPr>
            <p:ph type="sldNum" sz="quarter" idx="12"/>
          </p:nvPr>
        </p:nvSpPr>
        <p:spPr>
          <a:noFill/>
        </p:spPr>
        <p:txBody>
          <a:bodyPr/>
          <a:lstStyle/>
          <a:p>
            <a:fld id="{72F501FB-60E0-4E92-9B70-17A60049AA2A}" type="slidenum">
              <a:rPr lang="en-US" smtClean="0"/>
              <a:pPr/>
              <a:t>15</a:t>
            </a:fld>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2"/>
          <p:cNvSpPr>
            <a:spLocks noGrp="1" noChangeArrowheads="1"/>
          </p:cNvSpPr>
          <p:nvPr>
            <p:ph type="title"/>
          </p:nvPr>
        </p:nvSpPr>
        <p:spPr/>
        <p:txBody>
          <a:bodyPr/>
          <a:lstStyle/>
          <a:p>
            <a:pPr eaLnBrk="1" hangingPunct="1"/>
            <a:r>
              <a:rPr lang="en-US" dirty="0" smtClean="0"/>
              <a:t>IP Datagram Header</a:t>
            </a:r>
          </a:p>
        </p:txBody>
      </p:sp>
      <p:sp>
        <p:nvSpPr>
          <p:cNvPr id="55301" name="Rectangle 3"/>
          <p:cNvSpPr>
            <a:spLocks noGrp="1" noChangeArrowheads="1"/>
          </p:cNvSpPr>
          <p:nvPr>
            <p:ph idx="1"/>
          </p:nvPr>
        </p:nvSpPr>
        <p:spPr/>
        <p:txBody>
          <a:bodyPr/>
          <a:lstStyle/>
          <a:p>
            <a:pPr eaLnBrk="1" hangingPunct="1"/>
            <a:r>
              <a:rPr lang="en-US" dirty="0" smtClean="0"/>
              <a:t>HLEN or Header Length</a:t>
            </a:r>
          </a:p>
          <a:p>
            <a:pPr lvl="1" eaLnBrk="1" hangingPunct="1"/>
            <a:r>
              <a:rPr lang="en-US" dirty="0" smtClean="0"/>
              <a:t>4 bits</a:t>
            </a:r>
          </a:p>
          <a:p>
            <a:pPr lvl="1" eaLnBrk="1" hangingPunct="1"/>
            <a:r>
              <a:rPr lang="en-US" dirty="0" smtClean="0"/>
              <a:t>Datagram header length in 32 bit words</a:t>
            </a:r>
          </a:p>
          <a:p>
            <a:pPr lvl="1" eaLnBrk="1" hangingPunct="1"/>
            <a:r>
              <a:rPr lang="en-US" dirty="0" smtClean="0"/>
              <a:t>Used to indicate whether IP OPTIONS and PADDING fields are being used</a:t>
            </a:r>
          </a:p>
        </p:txBody>
      </p:sp>
      <p:sp>
        <p:nvSpPr>
          <p:cNvPr id="5529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5299" name="Slide Number Placeholder 5"/>
          <p:cNvSpPr>
            <a:spLocks noGrp="1"/>
          </p:cNvSpPr>
          <p:nvPr>
            <p:ph type="sldNum" sz="quarter" idx="12"/>
          </p:nvPr>
        </p:nvSpPr>
        <p:spPr>
          <a:noFill/>
        </p:spPr>
        <p:txBody>
          <a:bodyPr/>
          <a:lstStyle/>
          <a:p>
            <a:fld id="{9E605B4B-D8C2-4C1B-9F3F-4886B3D4F7B8}" type="slidenum">
              <a:rPr lang="en-US" smtClean="0"/>
              <a:pPr/>
              <a:t>16</a:t>
            </a:fld>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78211" name="Group 35"/>
          <p:cNvGraphicFramePr>
            <a:graphicFrameLocks noGrp="1"/>
          </p:cNvGraphicFramePr>
          <p:nvPr>
            <p:ph type="tbl" idx="1"/>
          </p:nvPr>
        </p:nvGraphicFramePr>
        <p:xfrm>
          <a:off x="29718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632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6323" name="Slide Number Placeholder 5"/>
          <p:cNvSpPr>
            <a:spLocks noGrp="1"/>
          </p:cNvSpPr>
          <p:nvPr>
            <p:ph type="sldNum" sz="quarter" idx="12"/>
          </p:nvPr>
        </p:nvSpPr>
        <p:spPr>
          <a:noFill/>
        </p:spPr>
        <p:txBody>
          <a:bodyPr/>
          <a:lstStyle/>
          <a:p>
            <a:fld id="{AB988A59-AE01-4085-8F5A-569732ACD0D2}" type="slidenum">
              <a:rPr lang="en-US" smtClean="0"/>
              <a:pPr/>
              <a:t>17</a:t>
            </a:fld>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2"/>
          <p:cNvSpPr>
            <a:spLocks noGrp="1" noChangeArrowheads="1"/>
          </p:cNvSpPr>
          <p:nvPr>
            <p:ph type="title"/>
          </p:nvPr>
        </p:nvSpPr>
        <p:spPr/>
        <p:txBody>
          <a:bodyPr/>
          <a:lstStyle/>
          <a:p>
            <a:pPr eaLnBrk="1" hangingPunct="1"/>
            <a:r>
              <a:rPr lang="en-US" dirty="0" smtClean="0"/>
              <a:t>IP Datagram Header</a:t>
            </a:r>
          </a:p>
        </p:txBody>
      </p:sp>
      <p:sp>
        <p:nvSpPr>
          <p:cNvPr id="57349" name="Rectangle 3"/>
          <p:cNvSpPr>
            <a:spLocks noGrp="1" noChangeArrowheads="1"/>
          </p:cNvSpPr>
          <p:nvPr>
            <p:ph idx="1"/>
          </p:nvPr>
        </p:nvSpPr>
        <p:spPr/>
        <p:txBody>
          <a:bodyPr/>
          <a:lstStyle/>
          <a:p>
            <a:pPr eaLnBrk="1" hangingPunct="1"/>
            <a:r>
              <a:rPr lang="en-US" dirty="0" smtClean="0"/>
              <a:t>SERVICE TYPE</a:t>
            </a:r>
          </a:p>
          <a:p>
            <a:pPr lvl="1" eaLnBrk="1" hangingPunct="1"/>
            <a:r>
              <a:rPr lang="en-US" dirty="0" smtClean="0"/>
              <a:t>8 bits</a:t>
            </a:r>
          </a:p>
          <a:p>
            <a:pPr lvl="1" eaLnBrk="1" hangingPunct="1"/>
            <a:r>
              <a:rPr lang="en-US" dirty="0" smtClean="0"/>
              <a:t>Specifies how the datagram should be handled</a:t>
            </a:r>
          </a:p>
          <a:p>
            <a:pPr lvl="1" eaLnBrk="1" hangingPunct="1"/>
            <a:r>
              <a:rPr lang="en-US" dirty="0" err="1" smtClean="0"/>
              <a:t>QoS</a:t>
            </a:r>
            <a:r>
              <a:rPr lang="en-US" dirty="0" smtClean="0"/>
              <a:t> mechanism</a:t>
            </a:r>
          </a:p>
          <a:p>
            <a:pPr rtl="0"/>
            <a:r>
              <a:rPr lang="en-US" dirty="0" smtClean="0"/>
              <a:t>The current name for this field is Differentiated Services Code Point or </a:t>
            </a:r>
            <a:r>
              <a:rPr lang="en-US" dirty="0" err="1" smtClean="0"/>
              <a:t>DSCP</a:t>
            </a:r>
            <a:endParaRPr lang="en-US" dirty="0" smtClean="0"/>
          </a:p>
        </p:txBody>
      </p:sp>
      <p:sp>
        <p:nvSpPr>
          <p:cNvPr id="5734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7347" name="Slide Number Placeholder 5"/>
          <p:cNvSpPr>
            <a:spLocks noGrp="1"/>
          </p:cNvSpPr>
          <p:nvPr>
            <p:ph type="sldNum" sz="quarter" idx="12"/>
          </p:nvPr>
        </p:nvSpPr>
        <p:spPr>
          <a:noFill/>
        </p:spPr>
        <p:txBody>
          <a:bodyPr/>
          <a:lstStyle/>
          <a:p>
            <a:fld id="{414E2DCE-9316-4B69-BE14-4859840A5D12}" type="slidenum">
              <a:rPr lang="en-US" smtClean="0"/>
              <a:pPr/>
              <a:t>18</a:t>
            </a:fld>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80259" name="Group 35"/>
          <p:cNvGraphicFramePr>
            <a:graphicFrameLocks noGrp="1"/>
          </p:cNvGraphicFramePr>
          <p:nvPr>
            <p:ph type="tbl" idx="1"/>
          </p:nvPr>
        </p:nvGraphicFramePr>
        <p:xfrm>
          <a:off x="292735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837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8371" name="Slide Number Placeholder 5"/>
          <p:cNvSpPr>
            <a:spLocks noGrp="1"/>
          </p:cNvSpPr>
          <p:nvPr>
            <p:ph type="sldNum" sz="quarter" idx="12"/>
          </p:nvPr>
        </p:nvSpPr>
        <p:spPr>
          <a:noFill/>
        </p:spPr>
        <p:txBody>
          <a:bodyPr/>
          <a:lstStyle/>
          <a:p>
            <a:fld id="{6F8ECEFB-166C-4FB7-A541-6B3321CF5563}" type="slidenum">
              <a:rPr lang="en-US" smtClean="0"/>
              <a:pPr/>
              <a:t>19</a:t>
            </a:fld>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Network Layer</a:t>
            </a:r>
            <a:endParaRPr lang="en-US" dirty="0"/>
          </a:p>
        </p:txBody>
      </p:sp>
      <p:sp>
        <p:nvSpPr>
          <p:cNvPr id="3" name="Content Placeholder 2"/>
          <p:cNvSpPr>
            <a:spLocks noGrp="1"/>
          </p:cNvSpPr>
          <p:nvPr>
            <p:ph idx="1"/>
          </p:nvPr>
        </p:nvSpPr>
        <p:spPr/>
        <p:txBody>
          <a:bodyPr/>
          <a:lstStyle/>
          <a:p>
            <a:r>
              <a:rPr lang="en-US" dirty="0" smtClean="0"/>
              <a:t>Several things happen at the network layer</a:t>
            </a:r>
          </a:p>
          <a:p>
            <a:r>
              <a:rPr lang="en-US" dirty="0" smtClean="0"/>
              <a:t>In terms of the TCP/IP routed protocol stack what happens is the IP protocol provides a network</a:t>
            </a:r>
            <a:r>
              <a:rPr lang="en-US" baseline="0" dirty="0" smtClean="0"/>
              <a:t> level addressing scheme</a:t>
            </a:r>
          </a:p>
          <a:p>
            <a:r>
              <a:rPr lang="en-US" baseline="0" dirty="0" smtClean="0"/>
              <a:t>Also at this level, and discussed separately, routing protocols live</a:t>
            </a:r>
            <a:endParaRPr lang="en-US" dirty="0"/>
          </a:p>
        </p:txBody>
      </p:sp>
      <p:sp>
        <p:nvSpPr>
          <p:cNvPr id="4" name="Slide Number Placeholder 3"/>
          <p:cNvSpPr>
            <a:spLocks noGrp="1"/>
          </p:cNvSpPr>
          <p:nvPr>
            <p:ph type="sldNum" sz="quarter" idx="12"/>
          </p:nvPr>
        </p:nvSpPr>
        <p:spPr/>
        <p:txBody>
          <a:bodyPr/>
          <a:lstStyle/>
          <a:p>
            <a:fld id="{42EA3B9E-2404-4367-A734-1461D95241CD}" type="slidenum">
              <a:rPr lang="en-US" smtClean="0"/>
              <a:pPr/>
              <a:t>2</a:t>
            </a:fld>
            <a:endParaRPr lang="en-US" dirty="0"/>
          </a:p>
        </p:txBody>
      </p:sp>
      <p:sp>
        <p:nvSpPr>
          <p:cNvPr id="5" name="Footer Placeholder 4"/>
          <p:cNvSpPr>
            <a:spLocks noGrp="1"/>
          </p:cNvSpPr>
          <p:nvPr>
            <p:ph type="ftr" sz="quarter" idx="11"/>
          </p:nvPr>
        </p:nvSpPr>
        <p:spPr/>
        <p:txBody>
          <a:bodyPr/>
          <a:lstStyle/>
          <a:p>
            <a:r>
              <a:rPr lang="en-US" smtClean="0"/>
              <a:t>Copyright 2005-2010 Kenneth M. Chipps Ph.D. www.chipps.com</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2"/>
          <p:cNvSpPr>
            <a:spLocks noGrp="1" noChangeArrowheads="1"/>
          </p:cNvSpPr>
          <p:nvPr>
            <p:ph type="title"/>
          </p:nvPr>
        </p:nvSpPr>
        <p:spPr/>
        <p:txBody>
          <a:bodyPr/>
          <a:lstStyle/>
          <a:p>
            <a:pPr eaLnBrk="1" hangingPunct="1"/>
            <a:r>
              <a:rPr lang="en-US" dirty="0" smtClean="0"/>
              <a:t>IP Datagram Header</a:t>
            </a:r>
          </a:p>
        </p:txBody>
      </p:sp>
      <p:sp>
        <p:nvSpPr>
          <p:cNvPr id="59397" name="Rectangle 3"/>
          <p:cNvSpPr>
            <a:spLocks noGrp="1" noChangeArrowheads="1"/>
          </p:cNvSpPr>
          <p:nvPr>
            <p:ph idx="1"/>
          </p:nvPr>
        </p:nvSpPr>
        <p:spPr/>
        <p:txBody>
          <a:bodyPr/>
          <a:lstStyle/>
          <a:p>
            <a:pPr eaLnBrk="1" hangingPunct="1"/>
            <a:r>
              <a:rPr lang="en-US" dirty="0" smtClean="0"/>
              <a:t>TOTAL LENGTH</a:t>
            </a:r>
          </a:p>
          <a:p>
            <a:pPr lvl="1" eaLnBrk="1" hangingPunct="1"/>
            <a:r>
              <a:rPr lang="en-US" dirty="0" smtClean="0"/>
              <a:t>16 bits</a:t>
            </a:r>
          </a:p>
          <a:p>
            <a:pPr lvl="1" eaLnBrk="1" hangingPunct="1"/>
            <a:r>
              <a:rPr lang="en-US" dirty="0" smtClean="0"/>
              <a:t>The length of the datagram in octets including the header and data</a:t>
            </a:r>
          </a:p>
        </p:txBody>
      </p:sp>
      <p:sp>
        <p:nvSpPr>
          <p:cNvPr id="5939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59395" name="Slide Number Placeholder 5"/>
          <p:cNvSpPr>
            <a:spLocks noGrp="1"/>
          </p:cNvSpPr>
          <p:nvPr>
            <p:ph type="sldNum" sz="quarter" idx="12"/>
          </p:nvPr>
        </p:nvSpPr>
        <p:spPr>
          <a:noFill/>
        </p:spPr>
        <p:txBody>
          <a:bodyPr/>
          <a:lstStyle/>
          <a:p>
            <a:fld id="{F4DB04E6-79D1-482C-A3AE-3F70E54FE863}" type="slidenum">
              <a:rPr lang="en-US" smtClean="0"/>
              <a:pPr/>
              <a:t>20</a:t>
            </a:fld>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82307" name="Group 35"/>
          <p:cNvGraphicFramePr>
            <a:graphicFrameLocks noGrp="1"/>
          </p:cNvGraphicFramePr>
          <p:nvPr>
            <p:ph type="tbl" idx="1"/>
          </p:nvPr>
        </p:nvGraphicFramePr>
        <p:xfrm>
          <a:off x="300355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041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0419" name="Slide Number Placeholder 5"/>
          <p:cNvSpPr>
            <a:spLocks noGrp="1"/>
          </p:cNvSpPr>
          <p:nvPr>
            <p:ph type="sldNum" sz="quarter" idx="12"/>
          </p:nvPr>
        </p:nvSpPr>
        <p:spPr>
          <a:noFill/>
        </p:spPr>
        <p:txBody>
          <a:bodyPr/>
          <a:lstStyle/>
          <a:p>
            <a:fld id="{AAA4EFFA-B178-42C8-9266-016DF0CCB4D2}" type="slidenum">
              <a:rPr lang="en-US" smtClean="0"/>
              <a:pPr/>
              <a:t>21</a:t>
            </a:fld>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2"/>
          <p:cNvSpPr>
            <a:spLocks noGrp="1" noChangeArrowheads="1"/>
          </p:cNvSpPr>
          <p:nvPr>
            <p:ph type="title"/>
          </p:nvPr>
        </p:nvSpPr>
        <p:spPr/>
        <p:txBody>
          <a:bodyPr/>
          <a:lstStyle/>
          <a:p>
            <a:pPr eaLnBrk="1" hangingPunct="1"/>
            <a:r>
              <a:rPr lang="en-US" dirty="0" smtClean="0"/>
              <a:t>IP Datagram Header</a:t>
            </a:r>
          </a:p>
        </p:txBody>
      </p:sp>
      <p:sp>
        <p:nvSpPr>
          <p:cNvPr id="61445" name="Rectangle 3"/>
          <p:cNvSpPr>
            <a:spLocks noGrp="1" noChangeArrowheads="1"/>
          </p:cNvSpPr>
          <p:nvPr>
            <p:ph idx="1"/>
          </p:nvPr>
        </p:nvSpPr>
        <p:spPr/>
        <p:txBody>
          <a:bodyPr/>
          <a:lstStyle/>
          <a:p>
            <a:pPr eaLnBrk="1" hangingPunct="1"/>
            <a:r>
              <a:rPr lang="en-US" dirty="0" smtClean="0"/>
              <a:t>IDENTIFICATION or Fragment Identifier</a:t>
            </a:r>
          </a:p>
          <a:p>
            <a:pPr lvl="1" eaLnBrk="1" hangingPunct="1"/>
            <a:r>
              <a:rPr lang="en-US" dirty="0" smtClean="0"/>
              <a:t>16 bits</a:t>
            </a:r>
          </a:p>
          <a:p>
            <a:pPr lvl="1" eaLnBrk="1" hangingPunct="1"/>
            <a:r>
              <a:rPr lang="en-US" dirty="0" smtClean="0"/>
              <a:t>Holds a unique integer that identifies which datagram a fragment belongs to if the packet has been fragmented, which most are</a:t>
            </a:r>
          </a:p>
        </p:txBody>
      </p:sp>
      <p:sp>
        <p:nvSpPr>
          <p:cNvPr id="6144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1443" name="Slide Number Placeholder 5"/>
          <p:cNvSpPr>
            <a:spLocks noGrp="1"/>
          </p:cNvSpPr>
          <p:nvPr>
            <p:ph type="sldNum" sz="quarter" idx="12"/>
          </p:nvPr>
        </p:nvSpPr>
        <p:spPr>
          <a:noFill/>
        </p:spPr>
        <p:txBody>
          <a:bodyPr/>
          <a:lstStyle/>
          <a:p>
            <a:fld id="{15405D91-D3A3-4BC0-BF1A-9C3F05775004}" type="slidenum">
              <a:rPr lang="en-US" smtClean="0"/>
              <a:pPr/>
              <a:t>22</a:t>
            </a:fld>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2"/>
          <p:cNvSpPr>
            <a:spLocks noGrp="1" noChangeArrowheads="1"/>
          </p:cNvSpPr>
          <p:nvPr>
            <p:ph type="title"/>
          </p:nvPr>
        </p:nvSpPr>
        <p:spPr/>
        <p:txBody>
          <a:bodyPr/>
          <a:lstStyle/>
          <a:p>
            <a:pPr eaLnBrk="1" hangingPunct="1"/>
            <a:r>
              <a:rPr lang="en-US" dirty="0" smtClean="0"/>
              <a:t>IP Datagram Size</a:t>
            </a:r>
          </a:p>
        </p:txBody>
      </p:sp>
      <p:sp>
        <p:nvSpPr>
          <p:cNvPr id="62469" name="Rectangle 3"/>
          <p:cNvSpPr>
            <a:spLocks noGrp="1" noChangeArrowheads="1"/>
          </p:cNvSpPr>
          <p:nvPr>
            <p:ph idx="1"/>
          </p:nvPr>
        </p:nvSpPr>
        <p:spPr/>
        <p:txBody>
          <a:bodyPr/>
          <a:lstStyle/>
          <a:p>
            <a:pPr eaLnBrk="1" hangingPunct="1"/>
            <a:r>
              <a:rPr lang="en-US" sz="2800" dirty="0" smtClean="0"/>
              <a:t>Minimum datagram size is 576 bytes</a:t>
            </a:r>
          </a:p>
          <a:p>
            <a:pPr lvl="1" eaLnBrk="1" hangingPunct="1"/>
            <a:r>
              <a:rPr lang="en-US" sz="2400" dirty="0" smtClean="0"/>
              <a:t>With at least 552 bytes of data</a:t>
            </a:r>
          </a:p>
          <a:p>
            <a:pPr eaLnBrk="1" hangingPunct="1"/>
            <a:r>
              <a:rPr lang="en-US" sz="2800" dirty="0" smtClean="0"/>
              <a:t>Maximum size for an IP datagram is 65,535 bytes</a:t>
            </a:r>
          </a:p>
          <a:p>
            <a:pPr lvl="1" eaLnBrk="1" hangingPunct="1"/>
            <a:r>
              <a:rPr lang="en-US" sz="2400" dirty="0" smtClean="0"/>
              <a:t>With at most 65,515 bytes of data</a:t>
            </a:r>
          </a:p>
          <a:p>
            <a:pPr eaLnBrk="1" hangingPunct="1"/>
            <a:r>
              <a:rPr lang="en-US" sz="2800" dirty="0" smtClean="0"/>
              <a:t>But Ethernet only handles 1500 bytes of data</a:t>
            </a:r>
          </a:p>
          <a:p>
            <a:pPr eaLnBrk="1" hangingPunct="1"/>
            <a:r>
              <a:rPr lang="en-US" sz="2800" dirty="0" smtClean="0"/>
              <a:t>So how is a 65,535 byte datagram to go into a 1500 byte data area</a:t>
            </a:r>
          </a:p>
          <a:p>
            <a:pPr eaLnBrk="1" hangingPunct="1"/>
            <a:r>
              <a:rPr lang="en-US" sz="2800" dirty="0" smtClean="0"/>
              <a:t>By fragmentation</a:t>
            </a:r>
          </a:p>
        </p:txBody>
      </p:sp>
      <p:sp>
        <p:nvSpPr>
          <p:cNvPr id="6246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2467" name="Slide Number Placeholder 5"/>
          <p:cNvSpPr>
            <a:spLocks noGrp="1"/>
          </p:cNvSpPr>
          <p:nvPr>
            <p:ph type="sldNum" sz="quarter" idx="12"/>
          </p:nvPr>
        </p:nvSpPr>
        <p:spPr>
          <a:noFill/>
        </p:spPr>
        <p:txBody>
          <a:bodyPr/>
          <a:lstStyle/>
          <a:p>
            <a:fld id="{5D1D19CB-1AA0-4EC1-A3E4-D0C060F099BC}" type="slidenum">
              <a:rPr lang="en-US" smtClean="0"/>
              <a:pPr/>
              <a:t>23</a:t>
            </a:fld>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2"/>
          <p:cNvSpPr>
            <a:spLocks noGrp="1" noChangeArrowheads="1"/>
          </p:cNvSpPr>
          <p:nvPr>
            <p:ph type="title"/>
          </p:nvPr>
        </p:nvSpPr>
        <p:spPr/>
        <p:txBody>
          <a:bodyPr/>
          <a:lstStyle/>
          <a:p>
            <a:pPr eaLnBrk="1" hangingPunct="1"/>
            <a:r>
              <a:rPr lang="en-US" dirty="0" smtClean="0"/>
              <a:t>IP Datagram Size</a:t>
            </a:r>
          </a:p>
        </p:txBody>
      </p:sp>
      <p:sp>
        <p:nvSpPr>
          <p:cNvPr id="63493" name="Rectangle 3"/>
          <p:cNvSpPr>
            <a:spLocks noGrp="1" noChangeArrowheads="1"/>
          </p:cNvSpPr>
          <p:nvPr>
            <p:ph idx="1"/>
          </p:nvPr>
        </p:nvSpPr>
        <p:spPr/>
        <p:txBody>
          <a:bodyPr/>
          <a:lstStyle/>
          <a:p>
            <a:pPr eaLnBrk="1" hangingPunct="1"/>
            <a:r>
              <a:rPr lang="en-US" dirty="0" smtClean="0"/>
              <a:t>It is then reassembled as seen above using the Fragment Offset part of the datagram header</a:t>
            </a:r>
          </a:p>
        </p:txBody>
      </p:sp>
      <p:sp>
        <p:nvSpPr>
          <p:cNvPr id="6349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3491" name="Slide Number Placeholder 5"/>
          <p:cNvSpPr>
            <a:spLocks noGrp="1"/>
          </p:cNvSpPr>
          <p:nvPr>
            <p:ph type="sldNum" sz="quarter" idx="12"/>
          </p:nvPr>
        </p:nvSpPr>
        <p:spPr>
          <a:noFill/>
        </p:spPr>
        <p:txBody>
          <a:bodyPr/>
          <a:lstStyle/>
          <a:p>
            <a:fld id="{746F80D5-2AF6-4063-86BD-57F4C215DFB4}" type="slidenum">
              <a:rPr lang="en-US" smtClean="0"/>
              <a:pPr/>
              <a:t>24</a:t>
            </a:fld>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85379" name="Group 35"/>
          <p:cNvGraphicFramePr>
            <a:graphicFrameLocks noGrp="1"/>
          </p:cNvGraphicFramePr>
          <p:nvPr>
            <p:ph type="tbl" idx="1"/>
          </p:nvPr>
        </p:nvGraphicFramePr>
        <p:xfrm>
          <a:off x="29718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451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4515" name="Slide Number Placeholder 5"/>
          <p:cNvSpPr>
            <a:spLocks noGrp="1"/>
          </p:cNvSpPr>
          <p:nvPr>
            <p:ph type="sldNum" sz="quarter" idx="12"/>
          </p:nvPr>
        </p:nvSpPr>
        <p:spPr>
          <a:noFill/>
        </p:spPr>
        <p:txBody>
          <a:bodyPr/>
          <a:lstStyle/>
          <a:p>
            <a:fld id="{6563A098-D7F6-4482-927B-C236B25F757E}" type="slidenum">
              <a:rPr lang="en-US" smtClean="0"/>
              <a:pPr/>
              <a:t>25</a:t>
            </a:fld>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Rectangle 2"/>
          <p:cNvSpPr>
            <a:spLocks noGrp="1" noChangeArrowheads="1"/>
          </p:cNvSpPr>
          <p:nvPr>
            <p:ph type="title"/>
          </p:nvPr>
        </p:nvSpPr>
        <p:spPr/>
        <p:txBody>
          <a:bodyPr/>
          <a:lstStyle/>
          <a:p>
            <a:pPr eaLnBrk="1" hangingPunct="1"/>
            <a:r>
              <a:rPr lang="en-US" dirty="0" smtClean="0"/>
              <a:t>IP Datagram Header</a:t>
            </a:r>
          </a:p>
        </p:txBody>
      </p:sp>
      <p:sp>
        <p:nvSpPr>
          <p:cNvPr id="65541" name="Rectangle 3"/>
          <p:cNvSpPr>
            <a:spLocks noGrp="1" noChangeArrowheads="1"/>
          </p:cNvSpPr>
          <p:nvPr>
            <p:ph idx="1"/>
          </p:nvPr>
        </p:nvSpPr>
        <p:spPr/>
        <p:txBody>
          <a:bodyPr/>
          <a:lstStyle/>
          <a:p>
            <a:pPr eaLnBrk="1" hangingPunct="1"/>
            <a:r>
              <a:rPr lang="en-US" dirty="0" smtClean="0"/>
              <a:t>FLAG or Fragmentation Flag</a:t>
            </a:r>
          </a:p>
          <a:p>
            <a:pPr lvl="1" eaLnBrk="1" hangingPunct="1"/>
            <a:r>
              <a:rPr lang="en-US" dirty="0" smtClean="0"/>
              <a:t>3 bits, but part of the FRAGMENT OFFSET field</a:t>
            </a:r>
          </a:p>
          <a:p>
            <a:pPr lvl="1" eaLnBrk="1" hangingPunct="1"/>
            <a:r>
              <a:rPr lang="en-US" dirty="0" smtClean="0"/>
              <a:t>Indicating that the datagram has been fragmented</a:t>
            </a:r>
          </a:p>
          <a:p>
            <a:pPr lvl="1" eaLnBrk="1" hangingPunct="1"/>
            <a:r>
              <a:rPr lang="en-US" dirty="0" smtClean="0"/>
              <a:t>Bit 1 is not currently used</a:t>
            </a:r>
          </a:p>
          <a:p>
            <a:pPr lvl="1" eaLnBrk="1" hangingPunct="1"/>
            <a:r>
              <a:rPr lang="en-US" dirty="0" smtClean="0"/>
              <a:t>Bit 2 is turned on to tell routers to not fragment a packet</a:t>
            </a:r>
          </a:p>
          <a:p>
            <a:pPr lvl="2" eaLnBrk="1" hangingPunct="1"/>
            <a:r>
              <a:rPr lang="en-US" dirty="0" smtClean="0"/>
              <a:t>If the router must, but cannot, the packet is dropped and a message is sent to the receiver</a:t>
            </a:r>
          </a:p>
        </p:txBody>
      </p:sp>
      <p:sp>
        <p:nvSpPr>
          <p:cNvPr id="6553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5539" name="Slide Number Placeholder 5"/>
          <p:cNvSpPr>
            <a:spLocks noGrp="1"/>
          </p:cNvSpPr>
          <p:nvPr>
            <p:ph type="sldNum" sz="quarter" idx="12"/>
          </p:nvPr>
        </p:nvSpPr>
        <p:spPr>
          <a:noFill/>
        </p:spPr>
        <p:txBody>
          <a:bodyPr/>
          <a:lstStyle/>
          <a:p>
            <a:fld id="{CD04A4D5-6202-4A85-BB95-1B375562E11C}" type="slidenum">
              <a:rPr lang="en-US" smtClean="0"/>
              <a:pPr/>
              <a:t>26</a:t>
            </a:fld>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2"/>
          <p:cNvSpPr>
            <a:spLocks noGrp="1" noChangeArrowheads="1"/>
          </p:cNvSpPr>
          <p:nvPr>
            <p:ph type="title"/>
          </p:nvPr>
        </p:nvSpPr>
        <p:spPr/>
        <p:txBody>
          <a:bodyPr/>
          <a:lstStyle/>
          <a:p>
            <a:pPr eaLnBrk="1" hangingPunct="1"/>
            <a:r>
              <a:rPr lang="en-US" dirty="0" smtClean="0"/>
              <a:t>IP Datagram Header</a:t>
            </a:r>
          </a:p>
        </p:txBody>
      </p:sp>
      <p:sp>
        <p:nvSpPr>
          <p:cNvPr id="66565" name="Rectangle 3"/>
          <p:cNvSpPr>
            <a:spLocks noGrp="1" noChangeArrowheads="1"/>
          </p:cNvSpPr>
          <p:nvPr>
            <p:ph idx="1"/>
          </p:nvPr>
        </p:nvSpPr>
        <p:spPr/>
        <p:txBody>
          <a:bodyPr/>
          <a:lstStyle/>
          <a:p>
            <a:pPr lvl="1" eaLnBrk="1" hangingPunct="1"/>
            <a:r>
              <a:rPr lang="en-US" dirty="0" smtClean="0"/>
              <a:t>Bit 3 when on indicates more fragments are coming</a:t>
            </a:r>
          </a:p>
          <a:p>
            <a:pPr lvl="2" eaLnBrk="1" hangingPunct="1"/>
            <a:r>
              <a:rPr lang="en-US" dirty="0" smtClean="0"/>
              <a:t>When set to 0 it indicates this is the last fragment</a:t>
            </a:r>
          </a:p>
          <a:p>
            <a:pPr lvl="1" eaLnBrk="1" hangingPunct="1"/>
            <a:r>
              <a:rPr lang="en-US" dirty="0" smtClean="0"/>
              <a:t>All of this information is used to reassemble everything</a:t>
            </a:r>
          </a:p>
        </p:txBody>
      </p:sp>
      <p:sp>
        <p:nvSpPr>
          <p:cNvPr id="6656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6563" name="Slide Number Placeholder 5"/>
          <p:cNvSpPr>
            <a:spLocks noGrp="1"/>
          </p:cNvSpPr>
          <p:nvPr>
            <p:ph type="sldNum" sz="quarter" idx="12"/>
          </p:nvPr>
        </p:nvSpPr>
        <p:spPr>
          <a:noFill/>
        </p:spPr>
        <p:txBody>
          <a:bodyPr/>
          <a:lstStyle/>
          <a:p>
            <a:fld id="{E027771E-D7EF-4CE8-8B8A-C8B01D550379}" type="slidenum">
              <a:rPr lang="en-US" smtClean="0"/>
              <a:pPr/>
              <a:t>27</a:t>
            </a:fld>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87427" name="Group 35"/>
          <p:cNvGraphicFramePr>
            <a:graphicFrameLocks noGrp="1"/>
          </p:cNvGraphicFramePr>
          <p:nvPr>
            <p:ph type="tbl" idx="1"/>
          </p:nvPr>
        </p:nvGraphicFramePr>
        <p:xfrm>
          <a:off x="29718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758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7587" name="Slide Number Placeholder 5"/>
          <p:cNvSpPr>
            <a:spLocks noGrp="1"/>
          </p:cNvSpPr>
          <p:nvPr>
            <p:ph type="sldNum" sz="quarter" idx="12"/>
          </p:nvPr>
        </p:nvSpPr>
        <p:spPr>
          <a:noFill/>
        </p:spPr>
        <p:txBody>
          <a:bodyPr/>
          <a:lstStyle/>
          <a:p>
            <a:fld id="{45F3492D-0E0E-4360-B1C3-E9DE29A999A9}" type="slidenum">
              <a:rPr lang="en-US" smtClean="0"/>
              <a:pPr/>
              <a:t>28</a:t>
            </a:fld>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2"/>
          <p:cNvSpPr>
            <a:spLocks noGrp="1" noChangeArrowheads="1"/>
          </p:cNvSpPr>
          <p:nvPr>
            <p:ph type="title"/>
          </p:nvPr>
        </p:nvSpPr>
        <p:spPr/>
        <p:txBody>
          <a:bodyPr/>
          <a:lstStyle/>
          <a:p>
            <a:pPr eaLnBrk="1" hangingPunct="1"/>
            <a:r>
              <a:rPr lang="en-US" dirty="0" smtClean="0"/>
              <a:t>IP Datagram Header</a:t>
            </a:r>
          </a:p>
        </p:txBody>
      </p:sp>
      <p:sp>
        <p:nvSpPr>
          <p:cNvPr id="68613" name="Rectangle 3"/>
          <p:cNvSpPr>
            <a:spLocks noGrp="1" noChangeArrowheads="1"/>
          </p:cNvSpPr>
          <p:nvPr>
            <p:ph idx="1"/>
          </p:nvPr>
        </p:nvSpPr>
        <p:spPr/>
        <p:txBody>
          <a:bodyPr/>
          <a:lstStyle/>
          <a:p>
            <a:pPr eaLnBrk="1" hangingPunct="1"/>
            <a:r>
              <a:rPr lang="en-US" dirty="0" smtClean="0"/>
              <a:t>FRAGMENT OFFSET</a:t>
            </a:r>
          </a:p>
          <a:p>
            <a:pPr lvl="1" eaLnBrk="1" hangingPunct="1"/>
            <a:r>
              <a:rPr lang="en-US" dirty="0" smtClean="0"/>
              <a:t>13 bits</a:t>
            </a:r>
          </a:p>
          <a:p>
            <a:pPr lvl="1" eaLnBrk="1" hangingPunct="1"/>
            <a:r>
              <a:rPr lang="en-US" dirty="0" smtClean="0"/>
              <a:t>This tells the receiver what piece of a datagram this packet is of a datagram that has been cut up due to the MTU of the underlying method being used to carry the datagram from point-to-point</a:t>
            </a:r>
          </a:p>
        </p:txBody>
      </p:sp>
      <p:sp>
        <p:nvSpPr>
          <p:cNvPr id="6861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8611" name="Slide Number Placeholder 5"/>
          <p:cNvSpPr>
            <a:spLocks noGrp="1"/>
          </p:cNvSpPr>
          <p:nvPr>
            <p:ph type="sldNum" sz="quarter" idx="12"/>
          </p:nvPr>
        </p:nvSpPr>
        <p:spPr>
          <a:noFill/>
        </p:spPr>
        <p:txBody>
          <a:bodyPr/>
          <a:lstStyle/>
          <a:p>
            <a:fld id="{DA1FEECA-8596-44EC-B3D8-69A53769409A}" type="slidenum">
              <a:rPr lang="en-US" smtClean="0"/>
              <a:pPr/>
              <a:t>29</a:t>
            </a:fld>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2"/>
          <p:cNvSpPr>
            <a:spLocks noGrp="1" noChangeArrowheads="1"/>
          </p:cNvSpPr>
          <p:nvPr>
            <p:ph type="title"/>
          </p:nvPr>
        </p:nvSpPr>
        <p:spPr/>
        <p:txBody>
          <a:bodyPr/>
          <a:lstStyle/>
          <a:p>
            <a:pPr eaLnBrk="1" hangingPunct="1"/>
            <a:r>
              <a:rPr lang="en-US" dirty="0" smtClean="0"/>
              <a:t>The Context for IP</a:t>
            </a:r>
          </a:p>
        </p:txBody>
      </p:sp>
      <p:graphicFrame>
        <p:nvGraphicFramePr>
          <p:cNvPr id="163875" name="Group 35"/>
          <p:cNvGraphicFramePr>
            <a:graphicFrameLocks noGrp="1"/>
          </p:cNvGraphicFramePr>
          <p:nvPr>
            <p:ph type="tbl" idx="1"/>
          </p:nvPr>
        </p:nvGraphicFramePr>
        <p:xfrm>
          <a:off x="1076325" y="1600200"/>
          <a:ext cx="6924675" cy="4648200"/>
        </p:xfrm>
        <a:graphic>
          <a:graphicData uri="http://schemas.openxmlformats.org/drawingml/2006/table">
            <a:tbl>
              <a:tblPr/>
              <a:tblGrid>
                <a:gridCol w="2549525"/>
                <a:gridCol w="4375150"/>
              </a:tblGrid>
              <a:tr h="581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Layer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Protocol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Application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FTP/SMTP and many others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Port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Transport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UDP/TCP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Protocol Number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Internet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IP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Network Interface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Ethernet handles these functions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Hardware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Ethernet handles these functions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198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41987" name="Slide Number Placeholder 5"/>
          <p:cNvSpPr>
            <a:spLocks noGrp="1"/>
          </p:cNvSpPr>
          <p:nvPr>
            <p:ph type="sldNum" sz="quarter" idx="12"/>
          </p:nvPr>
        </p:nvSpPr>
        <p:spPr>
          <a:noFill/>
        </p:spPr>
        <p:txBody>
          <a:bodyPr/>
          <a:lstStyle/>
          <a:p>
            <a:fld id="{402909B2-F1D3-4ED6-BA69-E023ECAF055E}" type="slidenum">
              <a:rPr lang="en-US" smtClean="0"/>
              <a:pPr/>
              <a:t>3</a:t>
            </a:fld>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2"/>
          <p:cNvSpPr>
            <a:spLocks noGrp="1" noChangeArrowheads="1"/>
          </p:cNvSpPr>
          <p:nvPr>
            <p:ph type="title"/>
          </p:nvPr>
        </p:nvSpPr>
        <p:spPr/>
        <p:txBody>
          <a:bodyPr/>
          <a:lstStyle/>
          <a:p>
            <a:pPr eaLnBrk="1" hangingPunct="1"/>
            <a:r>
              <a:rPr lang="en-US" dirty="0" smtClean="0"/>
              <a:t>IP Datagram Header</a:t>
            </a:r>
          </a:p>
        </p:txBody>
      </p:sp>
      <p:sp>
        <p:nvSpPr>
          <p:cNvPr id="69637" name="Rectangle 3"/>
          <p:cNvSpPr>
            <a:spLocks noGrp="1" noChangeArrowheads="1"/>
          </p:cNvSpPr>
          <p:nvPr>
            <p:ph idx="1"/>
          </p:nvPr>
        </p:nvSpPr>
        <p:spPr/>
        <p:txBody>
          <a:bodyPr/>
          <a:lstStyle/>
          <a:p>
            <a:pPr lvl="1" eaLnBrk="1" hangingPunct="1"/>
            <a:r>
              <a:rPr lang="en-US" dirty="0" smtClean="0"/>
              <a:t>To distinguish fragments, each has its offset field set to the distance, measured in 8 byte units, between the beginning of the original datagram and the beginning of that particular fragment</a:t>
            </a:r>
          </a:p>
          <a:p>
            <a:pPr lvl="1" eaLnBrk="1" hangingPunct="1"/>
            <a:r>
              <a:rPr lang="en-US" dirty="0" smtClean="0"/>
              <a:t>So the first fragment has an offset of 0, the second fragment has an offset value of the payload size of the first fragment, and so on</a:t>
            </a:r>
          </a:p>
        </p:txBody>
      </p:sp>
      <p:sp>
        <p:nvSpPr>
          <p:cNvPr id="6963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69635" name="Slide Number Placeholder 5"/>
          <p:cNvSpPr>
            <a:spLocks noGrp="1"/>
          </p:cNvSpPr>
          <p:nvPr>
            <p:ph type="sldNum" sz="quarter" idx="12"/>
          </p:nvPr>
        </p:nvSpPr>
        <p:spPr>
          <a:noFill/>
        </p:spPr>
        <p:txBody>
          <a:bodyPr/>
          <a:lstStyle/>
          <a:p>
            <a:fld id="{B245F4D4-F36D-496A-AB82-A8DABBA6812F}" type="slidenum">
              <a:rPr lang="en-US" smtClean="0"/>
              <a:pPr/>
              <a:t>30</a:t>
            </a:fld>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90499" name="Group 35"/>
          <p:cNvGraphicFramePr>
            <a:graphicFrameLocks noGrp="1"/>
          </p:cNvGraphicFramePr>
          <p:nvPr>
            <p:ph type="tbl" idx="1"/>
          </p:nvPr>
        </p:nvGraphicFramePr>
        <p:xfrm>
          <a:off x="29718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065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0659" name="Slide Number Placeholder 5"/>
          <p:cNvSpPr>
            <a:spLocks noGrp="1"/>
          </p:cNvSpPr>
          <p:nvPr>
            <p:ph type="sldNum" sz="quarter" idx="12"/>
          </p:nvPr>
        </p:nvSpPr>
        <p:spPr>
          <a:noFill/>
        </p:spPr>
        <p:txBody>
          <a:bodyPr/>
          <a:lstStyle/>
          <a:p>
            <a:fld id="{18927AED-4993-4C75-919D-C7AFE0FB0120}" type="slidenum">
              <a:rPr lang="en-US" smtClean="0"/>
              <a:pPr/>
              <a:t>31</a:t>
            </a:fld>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2"/>
          <p:cNvSpPr>
            <a:spLocks noGrp="1" noChangeArrowheads="1"/>
          </p:cNvSpPr>
          <p:nvPr>
            <p:ph type="title"/>
          </p:nvPr>
        </p:nvSpPr>
        <p:spPr/>
        <p:txBody>
          <a:bodyPr/>
          <a:lstStyle/>
          <a:p>
            <a:pPr eaLnBrk="1" hangingPunct="1"/>
            <a:r>
              <a:rPr lang="en-US" dirty="0" smtClean="0"/>
              <a:t>IP Datagram Header</a:t>
            </a:r>
          </a:p>
        </p:txBody>
      </p:sp>
      <p:sp>
        <p:nvSpPr>
          <p:cNvPr id="71685" name="Rectangle 3"/>
          <p:cNvSpPr>
            <a:spLocks noGrp="1" noChangeArrowheads="1"/>
          </p:cNvSpPr>
          <p:nvPr>
            <p:ph idx="1"/>
          </p:nvPr>
        </p:nvSpPr>
        <p:spPr/>
        <p:txBody>
          <a:bodyPr/>
          <a:lstStyle/>
          <a:p>
            <a:pPr eaLnBrk="1" hangingPunct="1"/>
            <a:r>
              <a:rPr lang="en-US" dirty="0" smtClean="0"/>
              <a:t>TTL or Time to Live</a:t>
            </a:r>
          </a:p>
          <a:p>
            <a:pPr lvl="1" eaLnBrk="1" hangingPunct="1"/>
            <a:r>
              <a:rPr lang="en-US" dirty="0" smtClean="0"/>
              <a:t>8 bits</a:t>
            </a:r>
          </a:p>
          <a:p>
            <a:pPr lvl="1" eaLnBrk="1" hangingPunct="1"/>
            <a:r>
              <a:rPr lang="en-US" dirty="0" smtClean="0"/>
              <a:t>Supposed to be in seconds, but things run so fast today it is normally hops</a:t>
            </a:r>
          </a:p>
          <a:p>
            <a:pPr lvl="1" eaLnBrk="1" hangingPunct="1"/>
            <a:r>
              <a:rPr lang="en-US" dirty="0" smtClean="0"/>
              <a:t>Each router decrements the value by 1</a:t>
            </a:r>
          </a:p>
        </p:txBody>
      </p:sp>
      <p:sp>
        <p:nvSpPr>
          <p:cNvPr id="7168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1683" name="Slide Number Placeholder 5"/>
          <p:cNvSpPr>
            <a:spLocks noGrp="1"/>
          </p:cNvSpPr>
          <p:nvPr>
            <p:ph type="sldNum" sz="quarter" idx="12"/>
          </p:nvPr>
        </p:nvSpPr>
        <p:spPr>
          <a:noFill/>
        </p:spPr>
        <p:txBody>
          <a:bodyPr/>
          <a:lstStyle/>
          <a:p>
            <a:fld id="{525A8830-3722-40C9-ACFC-751E13848CDD}" type="slidenum">
              <a:rPr lang="en-US" smtClean="0"/>
              <a:pPr/>
              <a:t>32</a:t>
            </a:fld>
            <a:endParaRPr lang="en-US"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92547" name="Group 35"/>
          <p:cNvGraphicFramePr>
            <a:graphicFrameLocks noGrp="1"/>
          </p:cNvGraphicFramePr>
          <p:nvPr>
            <p:ph type="tbl" idx="1"/>
          </p:nvPr>
        </p:nvGraphicFramePr>
        <p:xfrm>
          <a:off x="29718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70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2707" name="Slide Number Placeholder 5"/>
          <p:cNvSpPr>
            <a:spLocks noGrp="1"/>
          </p:cNvSpPr>
          <p:nvPr>
            <p:ph type="sldNum" sz="quarter" idx="12"/>
          </p:nvPr>
        </p:nvSpPr>
        <p:spPr>
          <a:noFill/>
        </p:spPr>
        <p:txBody>
          <a:bodyPr/>
          <a:lstStyle/>
          <a:p>
            <a:fld id="{130E4012-D3B2-45FF-A22D-574694CFBFD6}" type="slidenum">
              <a:rPr lang="en-US" smtClean="0"/>
              <a:pPr/>
              <a:t>33</a:t>
            </a:fld>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2"/>
          <p:cNvSpPr>
            <a:spLocks noGrp="1" noChangeArrowheads="1"/>
          </p:cNvSpPr>
          <p:nvPr>
            <p:ph type="title"/>
          </p:nvPr>
        </p:nvSpPr>
        <p:spPr/>
        <p:txBody>
          <a:bodyPr/>
          <a:lstStyle/>
          <a:p>
            <a:pPr eaLnBrk="1" hangingPunct="1"/>
            <a:r>
              <a:rPr lang="en-US" dirty="0" smtClean="0"/>
              <a:t>IP Datagram Header</a:t>
            </a:r>
          </a:p>
        </p:txBody>
      </p:sp>
      <p:sp>
        <p:nvSpPr>
          <p:cNvPr id="73733" name="Rectangle 3"/>
          <p:cNvSpPr>
            <a:spLocks noGrp="1" noChangeArrowheads="1"/>
          </p:cNvSpPr>
          <p:nvPr>
            <p:ph idx="1"/>
          </p:nvPr>
        </p:nvSpPr>
        <p:spPr/>
        <p:txBody>
          <a:bodyPr/>
          <a:lstStyle/>
          <a:p>
            <a:pPr eaLnBrk="1" hangingPunct="1"/>
            <a:r>
              <a:rPr lang="en-US" dirty="0" smtClean="0"/>
              <a:t>PROTOCOL</a:t>
            </a:r>
          </a:p>
          <a:p>
            <a:pPr lvl="1" eaLnBrk="1" hangingPunct="1"/>
            <a:r>
              <a:rPr lang="en-US" dirty="0" smtClean="0"/>
              <a:t>8 bits</a:t>
            </a:r>
          </a:p>
          <a:p>
            <a:pPr lvl="1" eaLnBrk="1" hangingPunct="1"/>
            <a:r>
              <a:rPr lang="en-US" dirty="0" smtClean="0"/>
              <a:t>Indicates the higher level protocol used to create the datagram</a:t>
            </a:r>
          </a:p>
        </p:txBody>
      </p:sp>
      <p:sp>
        <p:nvSpPr>
          <p:cNvPr id="7373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3731" name="Slide Number Placeholder 5"/>
          <p:cNvSpPr>
            <a:spLocks noGrp="1"/>
          </p:cNvSpPr>
          <p:nvPr>
            <p:ph type="sldNum" sz="quarter" idx="12"/>
          </p:nvPr>
        </p:nvSpPr>
        <p:spPr>
          <a:noFill/>
        </p:spPr>
        <p:txBody>
          <a:bodyPr/>
          <a:lstStyle/>
          <a:p>
            <a:fld id="{21233EC3-FB71-4754-9D03-9812F3F53C07}" type="slidenum">
              <a:rPr lang="en-US" smtClean="0"/>
              <a:pPr/>
              <a:t>34</a:t>
            </a:fld>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94595" name="Group 35"/>
          <p:cNvGraphicFramePr>
            <a:graphicFrameLocks noGrp="1"/>
          </p:cNvGraphicFramePr>
          <p:nvPr>
            <p:ph type="tbl" idx="1"/>
          </p:nvPr>
        </p:nvGraphicFramePr>
        <p:xfrm>
          <a:off x="29718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475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4755" name="Slide Number Placeholder 5"/>
          <p:cNvSpPr>
            <a:spLocks noGrp="1"/>
          </p:cNvSpPr>
          <p:nvPr>
            <p:ph type="sldNum" sz="quarter" idx="12"/>
          </p:nvPr>
        </p:nvSpPr>
        <p:spPr>
          <a:noFill/>
        </p:spPr>
        <p:txBody>
          <a:bodyPr/>
          <a:lstStyle/>
          <a:p>
            <a:fld id="{28953ADB-51D8-42F8-99F4-4C3AC970F05D}" type="slidenum">
              <a:rPr lang="en-US" smtClean="0"/>
              <a:pPr/>
              <a:t>35</a:t>
            </a:fld>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2"/>
          <p:cNvSpPr>
            <a:spLocks noGrp="1" noChangeArrowheads="1"/>
          </p:cNvSpPr>
          <p:nvPr>
            <p:ph type="title"/>
          </p:nvPr>
        </p:nvSpPr>
        <p:spPr/>
        <p:txBody>
          <a:bodyPr/>
          <a:lstStyle/>
          <a:p>
            <a:pPr eaLnBrk="1" hangingPunct="1"/>
            <a:r>
              <a:rPr lang="en-US" dirty="0" smtClean="0"/>
              <a:t>IP Datagram Header</a:t>
            </a:r>
          </a:p>
        </p:txBody>
      </p:sp>
      <p:sp>
        <p:nvSpPr>
          <p:cNvPr id="75781" name="Rectangle 3"/>
          <p:cNvSpPr>
            <a:spLocks noGrp="1" noChangeArrowheads="1"/>
          </p:cNvSpPr>
          <p:nvPr>
            <p:ph idx="1"/>
          </p:nvPr>
        </p:nvSpPr>
        <p:spPr/>
        <p:txBody>
          <a:bodyPr/>
          <a:lstStyle/>
          <a:p>
            <a:pPr eaLnBrk="1" hangingPunct="1"/>
            <a:r>
              <a:rPr lang="en-US" dirty="0" smtClean="0"/>
              <a:t>HEADER CHECKSUM</a:t>
            </a:r>
          </a:p>
          <a:p>
            <a:pPr lvl="1" eaLnBrk="1" hangingPunct="1"/>
            <a:r>
              <a:rPr lang="en-US" dirty="0" smtClean="0"/>
              <a:t>16 bits</a:t>
            </a:r>
          </a:p>
          <a:p>
            <a:pPr lvl="1" eaLnBrk="1" hangingPunct="1"/>
            <a:r>
              <a:rPr lang="en-US" dirty="0" smtClean="0"/>
              <a:t>Checks the integrity of the header itself</a:t>
            </a:r>
          </a:p>
          <a:p>
            <a:pPr lvl="1" eaLnBrk="1" hangingPunct="1"/>
            <a:r>
              <a:rPr lang="en-US" dirty="0" smtClean="0"/>
              <a:t>Not the data, the header</a:t>
            </a:r>
          </a:p>
        </p:txBody>
      </p:sp>
      <p:sp>
        <p:nvSpPr>
          <p:cNvPr id="7577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5779" name="Slide Number Placeholder 5"/>
          <p:cNvSpPr>
            <a:spLocks noGrp="1"/>
          </p:cNvSpPr>
          <p:nvPr>
            <p:ph type="sldNum" sz="quarter" idx="12"/>
          </p:nvPr>
        </p:nvSpPr>
        <p:spPr>
          <a:noFill/>
        </p:spPr>
        <p:txBody>
          <a:bodyPr/>
          <a:lstStyle/>
          <a:p>
            <a:fld id="{B3ACCF7C-986D-49B4-BFED-73EC274ADA10}" type="slidenum">
              <a:rPr lang="en-US" smtClean="0"/>
              <a:pPr/>
              <a:t>36</a:t>
            </a:fld>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96643" name="Group 35"/>
          <p:cNvGraphicFramePr>
            <a:graphicFrameLocks noGrp="1"/>
          </p:cNvGraphicFramePr>
          <p:nvPr>
            <p:ph type="tbl" idx="1"/>
          </p:nvPr>
        </p:nvGraphicFramePr>
        <p:xfrm>
          <a:off x="29718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680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6803" name="Slide Number Placeholder 5"/>
          <p:cNvSpPr>
            <a:spLocks noGrp="1"/>
          </p:cNvSpPr>
          <p:nvPr>
            <p:ph type="sldNum" sz="quarter" idx="12"/>
          </p:nvPr>
        </p:nvSpPr>
        <p:spPr>
          <a:noFill/>
        </p:spPr>
        <p:txBody>
          <a:bodyPr/>
          <a:lstStyle/>
          <a:p>
            <a:fld id="{7A05270B-B16A-41B4-ACDA-F550D3FED60C}" type="slidenum">
              <a:rPr lang="en-US" smtClean="0"/>
              <a:pPr/>
              <a:t>37</a:t>
            </a:fld>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8" name="Rectangle 2"/>
          <p:cNvSpPr>
            <a:spLocks noGrp="1" noChangeArrowheads="1"/>
          </p:cNvSpPr>
          <p:nvPr>
            <p:ph type="title"/>
          </p:nvPr>
        </p:nvSpPr>
        <p:spPr/>
        <p:txBody>
          <a:bodyPr/>
          <a:lstStyle/>
          <a:p>
            <a:pPr eaLnBrk="1" hangingPunct="1"/>
            <a:r>
              <a:rPr lang="en-US" dirty="0" smtClean="0"/>
              <a:t>IP Datagram Header</a:t>
            </a:r>
          </a:p>
        </p:txBody>
      </p:sp>
      <p:sp>
        <p:nvSpPr>
          <p:cNvPr id="77829" name="Rectangle 3"/>
          <p:cNvSpPr>
            <a:spLocks noGrp="1" noChangeArrowheads="1"/>
          </p:cNvSpPr>
          <p:nvPr>
            <p:ph idx="1"/>
          </p:nvPr>
        </p:nvSpPr>
        <p:spPr/>
        <p:txBody>
          <a:bodyPr/>
          <a:lstStyle/>
          <a:p>
            <a:pPr eaLnBrk="1" hangingPunct="1"/>
            <a:r>
              <a:rPr lang="en-US" dirty="0" smtClean="0"/>
              <a:t>SOURCE IP ADDRESS</a:t>
            </a:r>
          </a:p>
          <a:p>
            <a:pPr lvl="1" eaLnBrk="1" hangingPunct="1"/>
            <a:r>
              <a:rPr lang="en-US" dirty="0" smtClean="0"/>
              <a:t>32 bits</a:t>
            </a:r>
          </a:p>
          <a:p>
            <a:pPr lvl="1" eaLnBrk="1" hangingPunct="1"/>
            <a:r>
              <a:rPr lang="en-US" dirty="0" smtClean="0"/>
              <a:t>Where it came from</a:t>
            </a:r>
          </a:p>
        </p:txBody>
      </p:sp>
      <p:sp>
        <p:nvSpPr>
          <p:cNvPr id="7782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7827" name="Slide Number Placeholder 5"/>
          <p:cNvSpPr>
            <a:spLocks noGrp="1"/>
          </p:cNvSpPr>
          <p:nvPr>
            <p:ph type="sldNum" sz="quarter" idx="12"/>
          </p:nvPr>
        </p:nvSpPr>
        <p:spPr>
          <a:noFill/>
        </p:spPr>
        <p:txBody>
          <a:bodyPr/>
          <a:lstStyle/>
          <a:p>
            <a:fld id="{006FE53E-2C2C-469D-9495-67C661DEF750}" type="slidenum">
              <a:rPr lang="en-US" smtClean="0"/>
              <a:pPr/>
              <a:t>38</a:t>
            </a:fld>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198691" name="Group 35"/>
          <p:cNvGraphicFramePr>
            <a:graphicFrameLocks noGrp="1"/>
          </p:cNvGraphicFramePr>
          <p:nvPr>
            <p:ph type="tbl" idx="1"/>
          </p:nvPr>
        </p:nvGraphicFramePr>
        <p:xfrm>
          <a:off x="2971800" y="1371600"/>
          <a:ext cx="3168650" cy="4754880"/>
        </p:xfrm>
        <a:graphic>
          <a:graphicData uri="http://schemas.openxmlformats.org/drawingml/2006/table">
            <a:tbl>
              <a:tblPr/>
              <a:tblGrid>
                <a:gridCol w="31686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8E1E2"/>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885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8851" name="Slide Number Placeholder 5"/>
          <p:cNvSpPr>
            <a:spLocks noGrp="1"/>
          </p:cNvSpPr>
          <p:nvPr>
            <p:ph type="sldNum" sz="quarter" idx="12"/>
          </p:nvPr>
        </p:nvSpPr>
        <p:spPr>
          <a:noFill/>
        </p:spPr>
        <p:txBody>
          <a:bodyPr/>
          <a:lstStyle/>
          <a:p>
            <a:fld id="{46AC6D0B-9526-4312-8F48-FCF44FAC9330}" type="slidenum">
              <a:rPr lang="en-US" smtClean="0"/>
              <a:pPr/>
              <a:t>39</a:t>
            </a:fld>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2"/>
          <p:cNvSpPr>
            <a:spLocks noGrp="1" noChangeArrowheads="1"/>
          </p:cNvSpPr>
          <p:nvPr>
            <p:ph type="title"/>
          </p:nvPr>
        </p:nvSpPr>
        <p:spPr/>
        <p:txBody>
          <a:bodyPr/>
          <a:lstStyle/>
          <a:p>
            <a:pPr eaLnBrk="1" hangingPunct="1"/>
            <a:r>
              <a:rPr lang="en-US" dirty="0" smtClean="0"/>
              <a:t>What is IP</a:t>
            </a:r>
          </a:p>
        </p:txBody>
      </p:sp>
      <p:sp>
        <p:nvSpPr>
          <p:cNvPr id="43013" name="Rectangle 3"/>
          <p:cNvSpPr>
            <a:spLocks noGrp="1" noChangeArrowheads="1"/>
          </p:cNvSpPr>
          <p:nvPr>
            <p:ph idx="1"/>
          </p:nvPr>
        </p:nvSpPr>
        <p:spPr/>
        <p:txBody>
          <a:bodyPr/>
          <a:lstStyle/>
          <a:p>
            <a:pPr eaLnBrk="1" hangingPunct="1"/>
            <a:r>
              <a:rPr lang="en-US" dirty="0" smtClean="0"/>
              <a:t>IP </a:t>
            </a:r>
            <a:r>
              <a:rPr lang="en-US" dirty="0" smtClean="0">
                <a:latin typeface="Times New Roman" pitchFamily="18" charset="0"/>
              </a:rPr>
              <a:t>–</a:t>
            </a:r>
            <a:r>
              <a:rPr lang="en-US" dirty="0" smtClean="0"/>
              <a:t> Internet Protocol is the only protocol that lives at this layer</a:t>
            </a:r>
          </a:p>
          <a:p>
            <a:pPr eaLnBrk="1" hangingPunct="1"/>
            <a:r>
              <a:rPr lang="en-US" dirty="0" smtClean="0"/>
              <a:t>This is the first protocol encountered as we enter the bottom of the TCP/IP protocol stack</a:t>
            </a:r>
          </a:p>
          <a:p>
            <a:pPr eaLnBrk="1" hangingPunct="1"/>
            <a:r>
              <a:rPr lang="en-US" dirty="0" smtClean="0"/>
              <a:t>Recall that the bottom two layers are part of the stack, but TCP/IP relies on an underlying system to provide those services</a:t>
            </a:r>
          </a:p>
        </p:txBody>
      </p:sp>
      <p:sp>
        <p:nvSpPr>
          <p:cNvPr id="4301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43011" name="Slide Number Placeholder 5"/>
          <p:cNvSpPr>
            <a:spLocks noGrp="1"/>
          </p:cNvSpPr>
          <p:nvPr>
            <p:ph type="sldNum" sz="quarter" idx="12"/>
          </p:nvPr>
        </p:nvSpPr>
        <p:spPr>
          <a:noFill/>
        </p:spPr>
        <p:txBody>
          <a:bodyPr/>
          <a:lstStyle/>
          <a:p>
            <a:fld id="{11B35C13-3354-443E-A025-689B02E06BCF}" type="slidenum">
              <a:rPr lang="en-US" smtClean="0"/>
              <a:pPr/>
              <a:t>4</a:t>
            </a:fld>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6" name="Rectangle 2"/>
          <p:cNvSpPr>
            <a:spLocks noGrp="1" noChangeArrowheads="1"/>
          </p:cNvSpPr>
          <p:nvPr>
            <p:ph type="title"/>
          </p:nvPr>
        </p:nvSpPr>
        <p:spPr/>
        <p:txBody>
          <a:bodyPr/>
          <a:lstStyle/>
          <a:p>
            <a:pPr eaLnBrk="1" hangingPunct="1"/>
            <a:r>
              <a:rPr lang="en-US" dirty="0" smtClean="0"/>
              <a:t>IP Datagram Header</a:t>
            </a:r>
          </a:p>
        </p:txBody>
      </p:sp>
      <p:sp>
        <p:nvSpPr>
          <p:cNvPr id="79877" name="Rectangle 3"/>
          <p:cNvSpPr>
            <a:spLocks noGrp="1" noChangeArrowheads="1"/>
          </p:cNvSpPr>
          <p:nvPr>
            <p:ph idx="1"/>
          </p:nvPr>
        </p:nvSpPr>
        <p:spPr/>
        <p:txBody>
          <a:bodyPr/>
          <a:lstStyle/>
          <a:p>
            <a:pPr eaLnBrk="1" hangingPunct="1"/>
            <a:r>
              <a:rPr lang="en-US" dirty="0" smtClean="0"/>
              <a:t>DESTINATION IP ADDRESS</a:t>
            </a:r>
          </a:p>
          <a:p>
            <a:pPr lvl="1" eaLnBrk="1" hangingPunct="1"/>
            <a:r>
              <a:rPr lang="en-US" dirty="0" smtClean="0"/>
              <a:t>32 bits</a:t>
            </a:r>
          </a:p>
          <a:p>
            <a:pPr lvl="1" eaLnBrk="1" hangingPunct="1"/>
            <a:r>
              <a:rPr lang="en-US" dirty="0" smtClean="0"/>
              <a:t>Where its going</a:t>
            </a:r>
          </a:p>
        </p:txBody>
      </p:sp>
      <p:sp>
        <p:nvSpPr>
          <p:cNvPr id="7987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79875" name="Slide Number Placeholder 5"/>
          <p:cNvSpPr>
            <a:spLocks noGrp="1"/>
          </p:cNvSpPr>
          <p:nvPr>
            <p:ph type="sldNum" sz="quarter" idx="12"/>
          </p:nvPr>
        </p:nvSpPr>
        <p:spPr>
          <a:noFill/>
        </p:spPr>
        <p:txBody>
          <a:bodyPr/>
          <a:lstStyle/>
          <a:p>
            <a:fld id="{4F02CD58-FC20-4256-8BE2-1AB361AD2111}" type="slidenum">
              <a:rPr lang="en-US" smtClean="0"/>
              <a:pPr/>
              <a:t>40</a:t>
            </a:fld>
            <a:endParaRPr lang="en-U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2"/>
          <p:cNvSpPr>
            <a:spLocks noGrp="1" noChangeArrowheads="1"/>
          </p:cNvSpPr>
          <p:nvPr>
            <p:ph type="title"/>
          </p:nvPr>
        </p:nvSpPr>
        <p:spPr/>
        <p:txBody>
          <a:bodyPr/>
          <a:lstStyle/>
          <a:p>
            <a:pPr eaLnBrk="1" hangingPunct="1"/>
            <a:r>
              <a:rPr lang="en-US" dirty="0" smtClean="0"/>
              <a:t>IP Datagram Header</a:t>
            </a:r>
          </a:p>
        </p:txBody>
      </p:sp>
      <p:graphicFrame>
        <p:nvGraphicFramePr>
          <p:cNvPr id="200739" name="Group 35"/>
          <p:cNvGraphicFramePr>
            <a:graphicFrameLocks noGrp="1"/>
          </p:cNvGraphicFramePr>
          <p:nvPr>
            <p:ph type="tbl" idx="1"/>
          </p:nvPr>
        </p:nvGraphicFramePr>
        <p:xfrm>
          <a:off x="2971800" y="1371600"/>
          <a:ext cx="3219450" cy="4754880"/>
        </p:xfrm>
        <a:graphic>
          <a:graphicData uri="http://schemas.openxmlformats.org/drawingml/2006/table">
            <a:tbl>
              <a:tblPr/>
              <a:tblGrid>
                <a:gridCol w="321945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VERS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HLEN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SERVICE TYPE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TOTAL LENGTH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IDENTIFICATION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FLAG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FRAGMENT OFFSET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TTL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PROTOCOL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HEADER CHECKSUM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SOURCE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DESTINATION IP ADDRESS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IP OPTIONS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8E1E2"/>
                    </a:solidFill>
                  </a:tcPr>
                </a:tc>
              </a:tr>
            </a:tbl>
          </a:graphicData>
        </a:graphic>
      </p:graphicFrame>
      <p:sp>
        <p:nvSpPr>
          <p:cNvPr id="8089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80899" name="Slide Number Placeholder 5"/>
          <p:cNvSpPr>
            <a:spLocks noGrp="1"/>
          </p:cNvSpPr>
          <p:nvPr>
            <p:ph type="sldNum" sz="quarter" idx="12"/>
          </p:nvPr>
        </p:nvSpPr>
        <p:spPr>
          <a:noFill/>
        </p:spPr>
        <p:txBody>
          <a:bodyPr/>
          <a:lstStyle/>
          <a:p>
            <a:fld id="{01C70B06-600B-47EF-978E-BE42322B18AE}" type="slidenum">
              <a:rPr lang="en-US" smtClean="0"/>
              <a:pPr/>
              <a:t>41</a:t>
            </a:fld>
            <a:endParaRPr 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2"/>
          <p:cNvSpPr>
            <a:spLocks noGrp="1" noChangeArrowheads="1"/>
          </p:cNvSpPr>
          <p:nvPr>
            <p:ph type="title"/>
          </p:nvPr>
        </p:nvSpPr>
        <p:spPr/>
        <p:txBody>
          <a:bodyPr/>
          <a:lstStyle/>
          <a:p>
            <a:pPr eaLnBrk="1" hangingPunct="1"/>
            <a:r>
              <a:rPr lang="en-US" dirty="0" smtClean="0"/>
              <a:t>IP Datagram Header</a:t>
            </a:r>
          </a:p>
        </p:txBody>
      </p:sp>
      <p:sp>
        <p:nvSpPr>
          <p:cNvPr id="81925" name="Rectangle 3"/>
          <p:cNvSpPr>
            <a:spLocks noGrp="1" noChangeArrowheads="1"/>
          </p:cNvSpPr>
          <p:nvPr>
            <p:ph idx="1"/>
          </p:nvPr>
        </p:nvSpPr>
        <p:spPr/>
        <p:txBody>
          <a:bodyPr/>
          <a:lstStyle/>
          <a:p>
            <a:pPr eaLnBrk="1" hangingPunct="1"/>
            <a:r>
              <a:rPr lang="en-US" dirty="0" smtClean="0"/>
              <a:t>IP OPTIONS</a:t>
            </a:r>
          </a:p>
          <a:p>
            <a:pPr lvl="1" eaLnBrk="1" hangingPunct="1"/>
            <a:r>
              <a:rPr lang="en-US" dirty="0" smtClean="0"/>
              <a:t>24 bits</a:t>
            </a:r>
          </a:p>
          <a:p>
            <a:pPr lvl="1" eaLnBrk="1" hangingPunct="1"/>
            <a:r>
              <a:rPr lang="en-US" dirty="0" smtClean="0"/>
              <a:t>Not used except in testing</a:t>
            </a:r>
          </a:p>
        </p:txBody>
      </p:sp>
      <p:sp>
        <p:nvSpPr>
          <p:cNvPr id="8192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81923" name="Slide Number Placeholder 5"/>
          <p:cNvSpPr>
            <a:spLocks noGrp="1"/>
          </p:cNvSpPr>
          <p:nvPr>
            <p:ph type="sldNum" sz="quarter" idx="12"/>
          </p:nvPr>
        </p:nvSpPr>
        <p:spPr>
          <a:noFill/>
        </p:spPr>
        <p:txBody>
          <a:bodyPr/>
          <a:lstStyle/>
          <a:p>
            <a:fld id="{92F95FA2-69F5-49BF-8808-B24B7435BEF6}" type="slidenum">
              <a:rPr lang="en-US" smtClean="0"/>
              <a:pPr/>
              <a:t>42</a:t>
            </a:fld>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2"/>
          <p:cNvSpPr>
            <a:spLocks noGrp="1" noChangeArrowheads="1"/>
          </p:cNvSpPr>
          <p:nvPr>
            <p:ph type="title"/>
          </p:nvPr>
        </p:nvSpPr>
        <p:spPr/>
        <p:txBody>
          <a:bodyPr/>
          <a:lstStyle/>
          <a:p>
            <a:pPr eaLnBrk="1" hangingPunct="1"/>
            <a:r>
              <a:rPr lang="en-US" dirty="0" smtClean="0"/>
              <a:t>IP Datagram Header</a:t>
            </a:r>
          </a:p>
        </p:txBody>
      </p:sp>
      <p:sp>
        <p:nvSpPr>
          <p:cNvPr id="82949" name="Rectangle 3"/>
          <p:cNvSpPr>
            <a:spLocks noGrp="1" noChangeArrowheads="1"/>
          </p:cNvSpPr>
          <p:nvPr>
            <p:ph idx="1"/>
          </p:nvPr>
        </p:nvSpPr>
        <p:spPr/>
        <p:txBody>
          <a:bodyPr/>
          <a:lstStyle/>
          <a:p>
            <a:pPr eaLnBrk="1" hangingPunct="1"/>
            <a:r>
              <a:rPr lang="en-US" dirty="0" smtClean="0"/>
              <a:t>PADDING</a:t>
            </a:r>
          </a:p>
          <a:p>
            <a:pPr lvl="1" eaLnBrk="1" hangingPunct="1"/>
            <a:r>
              <a:rPr lang="en-US" dirty="0" smtClean="0"/>
              <a:t>8 bits</a:t>
            </a:r>
          </a:p>
          <a:p>
            <a:pPr lvl="1" eaLnBrk="1" hangingPunct="1"/>
            <a:r>
              <a:rPr lang="en-US" dirty="0" smtClean="0"/>
              <a:t>To bring the datagram up to a minimum size</a:t>
            </a:r>
          </a:p>
        </p:txBody>
      </p:sp>
      <p:sp>
        <p:nvSpPr>
          <p:cNvPr id="8294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82947" name="Slide Number Placeholder 5"/>
          <p:cNvSpPr>
            <a:spLocks noGrp="1"/>
          </p:cNvSpPr>
          <p:nvPr>
            <p:ph type="sldNum" sz="quarter" idx="12"/>
          </p:nvPr>
        </p:nvSpPr>
        <p:spPr>
          <a:noFill/>
        </p:spPr>
        <p:txBody>
          <a:bodyPr/>
          <a:lstStyle/>
          <a:p>
            <a:fld id="{6AA7400D-5D66-4DF3-91B8-B9CABB675237}" type="slidenum">
              <a:rPr lang="en-US" smtClean="0"/>
              <a:pPr/>
              <a:t>43</a:t>
            </a:fld>
            <a:endParaRPr lang="en-US"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Rectangle 2"/>
          <p:cNvSpPr>
            <a:spLocks noGrp="1" noChangeArrowheads="1"/>
          </p:cNvSpPr>
          <p:nvPr>
            <p:ph type="title"/>
          </p:nvPr>
        </p:nvSpPr>
        <p:spPr/>
        <p:txBody>
          <a:bodyPr/>
          <a:lstStyle/>
          <a:p>
            <a:pPr eaLnBrk="1" hangingPunct="1"/>
            <a:r>
              <a:rPr lang="en-US" dirty="0" smtClean="0"/>
              <a:t>IP Datagram Header</a:t>
            </a:r>
          </a:p>
        </p:txBody>
      </p:sp>
      <p:sp>
        <p:nvSpPr>
          <p:cNvPr id="83973" name="Rectangle 3"/>
          <p:cNvSpPr>
            <a:spLocks noGrp="1" noChangeArrowheads="1"/>
          </p:cNvSpPr>
          <p:nvPr>
            <p:ph idx="1"/>
          </p:nvPr>
        </p:nvSpPr>
        <p:spPr/>
        <p:txBody>
          <a:bodyPr/>
          <a:lstStyle/>
          <a:p>
            <a:pPr eaLnBrk="1" hangingPunct="1"/>
            <a:r>
              <a:rPr lang="en-US" dirty="0" smtClean="0"/>
              <a:t>DATA</a:t>
            </a:r>
          </a:p>
          <a:p>
            <a:pPr lvl="1" eaLnBrk="1" hangingPunct="1"/>
            <a:r>
              <a:rPr lang="en-US" dirty="0" smtClean="0"/>
              <a:t>Size varies</a:t>
            </a:r>
          </a:p>
          <a:p>
            <a:pPr lvl="1" eaLnBrk="1" hangingPunct="1"/>
            <a:r>
              <a:rPr lang="en-US" dirty="0" smtClean="0"/>
              <a:t>The important stuff</a:t>
            </a:r>
          </a:p>
        </p:txBody>
      </p:sp>
      <p:sp>
        <p:nvSpPr>
          <p:cNvPr id="8397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83971" name="Slide Number Placeholder 5"/>
          <p:cNvSpPr>
            <a:spLocks noGrp="1"/>
          </p:cNvSpPr>
          <p:nvPr>
            <p:ph type="sldNum" sz="quarter" idx="12"/>
          </p:nvPr>
        </p:nvSpPr>
        <p:spPr>
          <a:noFill/>
        </p:spPr>
        <p:txBody>
          <a:bodyPr/>
          <a:lstStyle/>
          <a:p>
            <a:fld id="{595ACE18-7E7F-457C-9279-273EC0E9AEBA}" type="slidenum">
              <a:rPr lang="en-US" smtClean="0"/>
              <a:pPr/>
              <a:t>44</a:t>
            </a:fld>
            <a:endParaRPr lang="en-U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2"/>
          <p:cNvSpPr>
            <a:spLocks noGrp="1" noChangeArrowheads="1"/>
          </p:cNvSpPr>
          <p:nvPr>
            <p:ph type="title"/>
          </p:nvPr>
        </p:nvSpPr>
        <p:spPr/>
        <p:txBody>
          <a:bodyPr/>
          <a:lstStyle/>
          <a:p>
            <a:pPr eaLnBrk="1" hangingPunct="1"/>
            <a:r>
              <a:rPr lang="en-US" dirty="0" smtClean="0"/>
              <a:t>Fragmentation</a:t>
            </a:r>
          </a:p>
        </p:txBody>
      </p:sp>
      <p:sp>
        <p:nvSpPr>
          <p:cNvPr id="84997" name="Rectangle 3"/>
          <p:cNvSpPr>
            <a:spLocks noGrp="1" noChangeArrowheads="1"/>
          </p:cNvSpPr>
          <p:nvPr>
            <p:ph idx="1"/>
          </p:nvPr>
        </p:nvSpPr>
        <p:spPr/>
        <p:txBody>
          <a:bodyPr/>
          <a:lstStyle/>
          <a:p>
            <a:pPr eaLnBrk="1" hangingPunct="1"/>
            <a:r>
              <a:rPr lang="en-US" dirty="0" smtClean="0"/>
              <a:t>As I hope you noticed in the discussion of the fields in the IP header, fragmentation and reassembly is a major factor at the Internet layer</a:t>
            </a:r>
          </a:p>
          <a:p>
            <a:pPr eaLnBrk="1" hangingPunct="1"/>
            <a:r>
              <a:rPr lang="en-US" dirty="0" smtClean="0"/>
              <a:t>Fragmentation introduces quite a bit of processing, as such it is inefficient</a:t>
            </a:r>
          </a:p>
          <a:p>
            <a:pPr eaLnBrk="1" hangingPunct="1"/>
            <a:r>
              <a:rPr lang="en-US" dirty="0" smtClean="0"/>
              <a:t>As we will see later the manner in which fragmentation is handled is significantly changed in IPV6</a:t>
            </a:r>
          </a:p>
        </p:txBody>
      </p:sp>
      <p:sp>
        <p:nvSpPr>
          <p:cNvPr id="8499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84995" name="Slide Number Placeholder 5"/>
          <p:cNvSpPr>
            <a:spLocks noGrp="1"/>
          </p:cNvSpPr>
          <p:nvPr>
            <p:ph type="sldNum" sz="quarter" idx="12"/>
          </p:nvPr>
        </p:nvSpPr>
        <p:spPr>
          <a:noFill/>
        </p:spPr>
        <p:txBody>
          <a:bodyPr/>
          <a:lstStyle/>
          <a:p>
            <a:fld id="{74C5943C-E0E0-4ED0-98E3-C0323659DE16}" type="slidenum">
              <a:rPr lang="en-US" smtClean="0"/>
              <a:pPr/>
              <a:t>45</a:t>
            </a:fld>
            <a:endParaRPr lang="en-US"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Rectangle 2"/>
          <p:cNvSpPr>
            <a:spLocks noGrp="1" noChangeArrowheads="1"/>
          </p:cNvSpPr>
          <p:nvPr>
            <p:ph type="title"/>
          </p:nvPr>
        </p:nvSpPr>
        <p:spPr/>
        <p:txBody>
          <a:bodyPr/>
          <a:lstStyle/>
          <a:p>
            <a:pPr eaLnBrk="1" hangingPunct="1"/>
            <a:r>
              <a:rPr lang="en-US" dirty="0" smtClean="0"/>
              <a:t>Fragmentation</a:t>
            </a:r>
          </a:p>
        </p:txBody>
      </p:sp>
      <p:sp>
        <p:nvSpPr>
          <p:cNvPr id="86021" name="Rectangle 3"/>
          <p:cNvSpPr>
            <a:spLocks noGrp="1" noChangeArrowheads="1"/>
          </p:cNvSpPr>
          <p:nvPr>
            <p:ph idx="1"/>
          </p:nvPr>
        </p:nvSpPr>
        <p:spPr/>
        <p:txBody>
          <a:bodyPr/>
          <a:lstStyle/>
          <a:p>
            <a:pPr eaLnBrk="1" hangingPunct="1"/>
            <a:r>
              <a:rPr lang="en-US" dirty="0" smtClean="0"/>
              <a:t>IP views the things it sends from host to host as datagrams</a:t>
            </a:r>
          </a:p>
          <a:p>
            <a:pPr eaLnBrk="1" hangingPunct="1"/>
            <a:r>
              <a:rPr lang="en-US" dirty="0" smtClean="0"/>
              <a:t>When these datagrams are sent out over the internetwork they are called packets</a:t>
            </a:r>
          </a:p>
          <a:p>
            <a:pPr eaLnBrk="1" hangingPunct="1"/>
            <a:r>
              <a:rPr lang="en-US" dirty="0" smtClean="0"/>
              <a:t>Typically these packets are the fragmented subparts of the datagram</a:t>
            </a:r>
          </a:p>
        </p:txBody>
      </p:sp>
      <p:sp>
        <p:nvSpPr>
          <p:cNvPr id="8601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86019" name="Slide Number Placeholder 5"/>
          <p:cNvSpPr>
            <a:spLocks noGrp="1"/>
          </p:cNvSpPr>
          <p:nvPr>
            <p:ph type="sldNum" sz="quarter" idx="12"/>
          </p:nvPr>
        </p:nvSpPr>
        <p:spPr>
          <a:noFill/>
        </p:spPr>
        <p:txBody>
          <a:bodyPr/>
          <a:lstStyle/>
          <a:p>
            <a:fld id="{C2E2C599-C308-4642-A5B5-EF73FA6CFC98}" type="slidenum">
              <a:rPr lang="en-US" smtClean="0"/>
              <a:pPr/>
              <a:t>46</a:t>
            </a:fld>
            <a:endParaRPr lang="en-US"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2"/>
          <p:cNvSpPr>
            <a:spLocks noGrp="1" noChangeArrowheads="1"/>
          </p:cNvSpPr>
          <p:nvPr>
            <p:ph type="title"/>
          </p:nvPr>
        </p:nvSpPr>
        <p:spPr/>
        <p:txBody>
          <a:bodyPr/>
          <a:lstStyle/>
          <a:p>
            <a:pPr eaLnBrk="1" hangingPunct="1"/>
            <a:r>
              <a:rPr lang="en-US" dirty="0" smtClean="0"/>
              <a:t>Fragmentation</a:t>
            </a:r>
          </a:p>
        </p:txBody>
      </p:sp>
      <p:sp>
        <p:nvSpPr>
          <p:cNvPr id="87045" name="Rectangle 3"/>
          <p:cNvSpPr>
            <a:spLocks noGrp="1" noChangeArrowheads="1"/>
          </p:cNvSpPr>
          <p:nvPr>
            <p:ph idx="1"/>
          </p:nvPr>
        </p:nvSpPr>
        <p:spPr/>
        <p:txBody>
          <a:bodyPr/>
          <a:lstStyle/>
          <a:p>
            <a:pPr eaLnBrk="1" hangingPunct="1"/>
            <a:r>
              <a:rPr lang="en-US" dirty="0" smtClean="0"/>
              <a:t>This is why the internetwork is called a packet switching network instead of a datagram switching network</a:t>
            </a:r>
          </a:p>
          <a:p>
            <a:pPr eaLnBrk="1" hangingPunct="1"/>
            <a:r>
              <a:rPr lang="en-US" dirty="0" smtClean="0"/>
              <a:t>Why is fragmentation required in IPv4</a:t>
            </a:r>
          </a:p>
          <a:p>
            <a:pPr eaLnBrk="1" hangingPunct="1"/>
            <a:r>
              <a:rPr lang="en-US" dirty="0" smtClean="0"/>
              <a:t>Let</a:t>
            </a:r>
            <a:r>
              <a:rPr lang="en-US" dirty="0" smtClean="0">
                <a:latin typeface="Times New Roman" pitchFamily="18" charset="0"/>
              </a:rPr>
              <a:t>’</a:t>
            </a:r>
            <a:r>
              <a:rPr lang="en-US" dirty="0" smtClean="0"/>
              <a:t>s look at an example</a:t>
            </a:r>
          </a:p>
          <a:p>
            <a:pPr eaLnBrk="1" hangingPunct="1">
              <a:lnSpc>
                <a:spcPct val="90000"/>
              </a:lnSpc>
            </a:pPr>
            <a:r>
              <a:rPr lang="en-US" dirty="0" smtClean="0"/>
              <a:t>The designers of IP could select any datagram size to use</a:t>
            </a:r>
          </a:p>
          <a:p>
            <a:pPr eaLnBrk="1" hangingPunct="1">
              <a:lnSpc>
                <a:spcPct val="90000"/>
              </a:lnSpc>
            </a:pPr>
            <a:r>
              <a:rPr lang="en-US" dirty="0" smtClean="0"/>
              <a:t>They decided to use a datagram 65,535 bytes long</a:t>
            </a:r>
          </a:p>
        </p:txBody>
      </p:sp>
      <p:sp>
        <p:nvSpPr>
          <p:cNvPr id="8704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87043" name="Slide Number Placeholder 5"/>
          <p:cNvSpPr>
            <a:spLocks noGrp="1"/>
          </p:cNvSpPr>
          <p:nvPr>
            <p:ph type="sldNum" sz="quarter" idx="12"/>
          </p:nvPr>
        </p:nvSpPr>
        <p:spPr>
          <a:noFill/>
        </p:spPr>
        <p:txBody>
          <a:bodyPr/>
          <a:lstStyle/>
          <a:p>
            <a:fld id="{FFC029BF-9623-411B-AC99-A0BCE4B29B7E}" type="slidenum">
              <a:rPr lang="en-US" smtClean="0"/>
              <a:pPr/>
              <a:t>47</a:t>
            </a:fld>
            <a:endParaRPr lang="en-US"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Rectangle 2"/>
          <p:cNvSpPr>
            <a:spLocks noGrp="1" noChangeArrowheads="1"/>
          </p:cNvSpPr>
          <p:nvPr>
            <p:ph type="title"/>
          </p:nvPr>
        </p:nvSpPr>
        <p:spPr/>
        <p:txBody>
          <a:bodyPr/>
          <a:lstStyle/>
          <a:p>
            <a:pPr eaLnBrk="1" hangingPunct="1"/>
            <a:r>
              <a:rPr lang="en-US" dirty="0" smtClean="0"/>
              <a:t>Fragmentation</a:t>
            </a:r>
          </a:p>
        </p:txBody>
      </p:sp>
      <p:sp>
        <p:nvSpPr>
          <p:cNvPr id="88069" name="Rectangle 3"/>
          <p:cNvSpPr>
            <a:spLocks noGrp="1" noChangeArrowheads="1"/>
          </p:cNvSpPr>
          <p:nvPr>
            <p:ph idx="1"/>
          </p:nvPr>
        </p:nvSpPr>
        <p:spPr/>
        <p:txBody>
          <a:bodyPr/>
          <a:lstStyle/>
          <a:p>
            <a:pPr eaLnBrk="1" hangingPunct="1">
              <a:lnSpc>
                <a:spcPct val="90000"/>
              </a:lnSpc>
            </a:pPr>
            <a:r>
              <a:rPr lang="en-US" dirty="0" smtClean="0"/>
              <a:t>The designers of Ethernet decided 1,500 bytes was the best size for a frame on a Ethernet LAN</a:t>
            </a:r>
          </a:p>
          <a:p>
            <a:pPr eaLnBrk="1" hangingPunct="1">
              <a:lnSpc>
                <a:spcPct val="90000"/>
              </a:lnSpc>
            </a:pPr>
            <a:r>
              <a:rPr lang="en-US" dirty="0" smtClean="0"/>
              <a:t>These various limits are called the MTU </a:t>
            </a:r>
            <a:r>
              <a:rPr lang="en-US" dirty="0" smtClean="0">
                <a:latin typeface="Times New Roman" pitchFamily="18" charset="0"/>
              </a:rPr>
              <a:t>–</a:t>
            </a:r>
            <a:r>
              <a:rPr lang="en-US" dirty="0" smtClean="0"/>
              <a:t> Maximum Transfer Unit for a particular device</a:t>
            </a:r>
          </a:p>
          <a:p>
            <a:pPr eaLnBrk="1" hangingPunct="1">
              <a:lnSpc>
                <a:spcPct val="90000"/>
              </a:lnSpc>
            </a:pPr>
            <a:r>
              <a:rPr lang="en-US" dirty="0" smtClean="0"/>
              <a:t>The MTU is the maximum size of a unit that can be handled by a link as defined by the hardware for that link</a:t>
            </a:r>
          </a:p>
          <a:p>
            <a:pPr eaLnBrk="1" hangingPunct="1">
              <a:lnSpc>
                <a:spcPct val="90000"/>
              </a:lnSpc>
            </a:pPr>
            <a:r>
              <a:rPr lang="en-US" dirty="0" smtClean="0"/>
              <a:t>The best MTU is an efficient one</a:t>
            </a:r>
          </a:p>
        </p:txBody>
      </p:sp>
      <p:sp>
        <p:nvSpPr>
          <p:cNvPr id="8806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88067" name="Slide Number Placeholder 5"/>
          <p:cNvSpPr>
            <a:spLocks noGrp="1"/>
          </p:cNvSpPr>
          <p:nvPr>
            <p:ph type="sldNum" sz="quarter" idx="12"/>
          </p:nvPr>
        </p:nvSpPr>
        <p:spPr>
          <a:noFill/>
        </p:spPr>
        <p:txBody>
          <a:bodyPr/>
          <a:lstStyle/>
          <a:p>
            <a:fld id="{756D2D72-9A21-49DE-A51F-786B0CC624FC}" type="slidenum">
              <a:rPr lang="en-US" smtClean="0"/>
              <a:pPr/>
              <a:t>48</a:t>
            </a:fld>
            <a:endParaRPr lang="en-US"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2"/>
          <p:cNvSpPr>
            <a:spLocks noGrp="1" noChangeArrowheads="1"/>
          </p:cNvSpPr>
          <p:nvPr>
            <p:ph type="title"/>
          </p:nvPr>
        </p:nvSpPr>
        <p:spPr/>
        <p:txBody>
          <a:bodyPr/>
          <a:lstStyle/>
          <a:p>
            <a:pPr eaLnBrk="1" hangingPunct="1"/>
            <a:r>
              <a:rPr lang="en-US" dirty="0" smtClean="0"/>
              <a:t>Fragmentation</a:t>
            </a:r>
          </a:p>
        </p:txBody>
      </p:sp>
      <p:sp>
        <p:nvSpPr>
          <p:cNvPr id="89093" name="Rectangle 3"/>
          <p:cNvSpPr>
            <a:spLocks noGrp="1" noChangeArrowheads="1"/>
          </p:cNvSpPr>
          <p:nvPr>
            <p:ph idx="1"/>
          </p:nvPr>
        </p:nvSpPr>
        <p:spPr/>
        <p:txBody>
          <a:bodyPr/>
          <a:lstStyle/>
          <a:p>
            <a:pPr eaLnBrk="1" hangingPunct="1">
              <a:lnSpc>
                <a:spcPct val="90000"/>
              </a:lnSpc>
            </a:pPr>
            <a:r>
              <a:rPr lang="en-US" dirty="0" smtClean="0"/>
              <a:t>Efficiency in this case is where the packet is large enough that the amount of data versus the amount of overhead in terms of the headers required for the unit of information are in balance</a:t>
            </a:r>
          </a:p>
          <a:p>
            <a:pPr eaLnBrk="1" hangingPunct="1">
              <a:lnSpc>
                <a:spcPct val="90000"/>
              </a:lnSpc>
            </a:pPr>
            <a:r>
              <a:rPr lang="en-US" dirty="0" smtClean="0"/>
              <a:t>In this case the larger the better</a:t>
            </a:r>
          </a:p>
          <a:p>
            <a:pPr eaLnBrk="1" hangingPunct="1">
              <a:lnSpc>
                <a:spcPct val="90000"/>
              </a:lnSpc>
            </a:pPr>
            <a:r>
              <a:rPr lang="en-US" dirty="0" smtClean="0"/>
              <a:t>In IP that is 65,535 bytes</a:t>
            </a:r>
          </a:p>
          <a:p>
            <a:pPr eaLnBrk="1" hangingPunct="1">
              <a:lnSpc>
                <a:spcPct val="90000"/>
              </a:lnSpc>
            </a:pPr>
            <a:r>
              <a:rPr lang="en-US" dirty="0" smtClean="0"/>
              <a:t>But efficiency also calls for no fragmentation of the unit of information by the routers along its path</a:t>
            </a:r>
          </a:p>
        </p:txBody>
      </p:sp>
      <p:sp>
        <p:nvSpPr>
          <p:cNvPr id="8909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89091" name="Slide Number Placeholder 5"/>
          <p:cNvSpPr>
            <a:spLocks noGrp="1"/>
          </p:cNvSpPr>
          <p:nvPr>
            <p:ph type="sldNum" sz="quarter" idx="12"/>
          </p:nvPr>
        </p:nvSpPr>
        <p:spPr>
          <a:noFill/>
        </p:spPr>
        <p:txBody>
          <a:bodyPr/>
          <a:lstStyle/>
          <a:p>
            <a:fld id="{1B7792D1-7C5B-4675-BEB9-D62A3A3F9D8F}" type="slidenum">
              <a:rPr lang="en-US" smtClean="0"/>
              <a:pPr/>
              <a:t>49</a:t>
            </a:fld>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2"/>
          <p:cNvSpPr>
            <a:spLocks noGrp="1" noChangeArrowheads="1"/>
          </p:cNvSpPr>
          <p:nvPr>
            <p:ph type="title"/>
          </p:nvPr>
        </p:nvSpPr>
        <p:spPr/>
        <p:txBody>
          <a:bodyPr/>
          <a:lstStyle/>
          <a:p>
            <a:pPr eaLnBrk="1" hangingPunct="1"/>
            <a:r>
              <a:rPr lang="en-US" dirty="0" smtClean="0"/>
              <a:t>What is IP</a:t>
            </a:r>
          </a:p>
        </p:txBody>
      </p:sp>
      <p:sp>
        <p:nvSpPr>
          <p:cNvPr id="44037" name="Rectangle 3"/>
          <p:cNvSpPr>
            <a:spLocks noGrp="1" noChangeArrowheads="1"/>
          </p:cNvSpPr>
          <p:nvPr>
            <p:ph idx="1"/>
          </p:nvPr>
        </p:nvSpPr>
        <p:spPr/>
        <p:txBody>
          <a:bodyPr/>
          <a:lstStyle/>
          <a:p>
            <a:pPr eaLnBrk="1" hangingPunct="1"/>
            <a:r>
              <a:rPr lang="en-US" dirty="0" smtClean="0"/>
              <a:t>So the first protocol we encounter in the TCP/IP protocol stack is IP</a:t>
            </a:r>
          </a:p>
          <a:p>
            <a:pPr eaLnBrk="1" hangingPunct="1"/>
            <a:r>
              <a:rPr lang="en-US" dirty="0" smtClean="0"/>
              <a:t>It gets the data from one network to another</a:t>
            </a:r>
          </a:p>
          <a:p>
            <a:pPr eaLnBrk="1" hangingPunct="1"/>
            <a:r>
              <a:rPr lang="en-US" dirty="0" smtClean="0"/>
              <a:t>IP was first defined in January 1980 in RFC 760</a:t>
            </a:r>
          </a:p>
        </p:txBody>
      </p:sp>
      <p:sp>
        <p:nvSpPr>
          <p:cNvPr id="4403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44035" name="Slide Number Placeholder 5"/>
          <p:cNvSpPr>
            <a:spLocks noGrp="1"/>
          </p:cNvSpPr>
          <p:nvPr>
            <p:ph type="sldNum" sz="quarter" idx="12"/>
          </p:nvPr>
        </p:nvSpPr>
        <p:spPr>
          <a:noFill/>
        </p:spPr>
        <p:txBody>
          <a:bodyPr/>
          <a:lstStyle/>
          <a:p>
            <a:fld id="{0A8F51CE-843F-4EAB-B6A6-A9AD31BAA9BF}" type="slidenum">
              <a:rPr lang="en-US" smtClean="0"/>
              <a:pPr/>
              <a:t>5</a:t>
            </a:fld>
            <a:endParaRPr lang="en-US"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Rectangle 2"/>
          <p:cNvSpPr>
            <a:spLocks noGrp="1" noChangeArrowheads="1"/>
          </p:cNvSpPr>
          <p:nvPr>
            <p:ph type="title"/>
          </p:nvPr>
        </p:nvSpPr>
        <p:spPr/>
        <p:txBody>
          <a:bodyPr/>
          <a:lstStyle/>
          <a:p>
            <a:pPr eaLnBrk="1" hangingPunct="1"/>
            <a:r>
              <a:rPr lang="en-US" dirty="0" smtClean="0"/>
              <a:t>Fragmentation</a:t>
            </a:r>
          </a:p>
        </p:txBody>
      </p:sp>
      <p:sp>
        <p:nvSpPr>
          <p:cNvPr id="90117" name="Rectangle 3"/>
          <p:cNvSpPr>
            <a:spLocks noGrp="1" noChangeArrowheads="1"/>
          </p:cNvSpPr>
          <p:nvPr>
            <p:ph idx="1"/>
          </p:nvPr>
        </p:nvSpPr>
        <p:spPr/>
        <p:txBody>
          <a:bodyPr/>
          <a:lstStyle/>
          <a:p>
            <a:pPr eaLnBrk="1" hangingPunct="1"/>
            <a:r>
              <a:rPr lang="en-US" dirty="0" smtClean="0"/>
              <a:t>Because this fragmentation is overhead, as in extra processing by the routers that fragment it and by the end station that must put it back together</a:t>
            </a:r>
          </a:p>
          <a:p>
            <a:pPr eaLnBrk="1" hangingPunct="1"/>
            <a:r>
              <a:rPr lang="en-US" dirty="0" smtClean="0"/>
              <a:t>This requirement calls for a small enough unit of information that no fragmentation is required</a:t>
            </a:r>
          </a:p>
          <a:p>
            <a:pPr eaLnBrk="1" hangingPunct="1"/>
            <a:r>
              <a:rPr lang="en-US" dirty="0" smtClean="0"/>
              <a:t>At present that is 576 bytes</a:t>
            </a:r>
          </a:p>
        </p:txBody>
      </p:sp>
      <p:sp>
        <p:nvSpPr>
          <p:cNvPr id="9011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0115" name="Slide Number Placeholder 5"/>
          <p:cNvSpPr>
            <a:spLocks noGrp="1"/>
          </p:cNvSpPr>
          <p:nvPr>
            <p:ph type="sldNum" sz="quarter" idx="12"/>
          </p:nvPr>
        </p:nvSpPr>
        <p:spPr>
          <a:noFill/>
        </p:spPr>
        <p:txBody>
          <a:bodyPr/>
          <a:lstStyle/>
          <a:p>
            <a:fld id="{9487923A-551A-47E6-B76F-C3B5A3EAA353}" type="slidenum">
              <a:rPr lang="en-US" smtClean="0"/>
              <a:pPr/>
              <a:t>50</a:t>
            </a:fld>
            <a:endParaRPr lang="en-US"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2"/>
          <p:cNvSpPr>
            <a:spLocks noGrp="1" noChangeArrowheads="1"/>
          </p:cNvSpPr>
          <p:nvPr>
            <p:ph type="title"/>
          </p:nvPr>
        </p:nvSpPr>
        <p:spPr/>
        <p:txBody>
          <a:bodyPr/>
          <a:lstStyle/>
          <a:p>
            <a:pPr eaLnBrk="1" hangingPunct="1"/>
            <a:r>
              <a:rPr lang="en-US" dirty="0" smtClean="0"/>
              <a:t>Fragmentation</a:t>
            </a:r>
          </a:p>
        </p:txBody>
      </p:sp>
      <p:sp>
        <p:nvSpPr>
          <p:cNvPr id="91141" name="Rectangle 3"/>
          <p:cNvSpPr>
            <a:spLocks noGrp="1" noChangeArrowheads="1"/>
          </p:cNvSpPr>
          <p:nvPr>
            <p:ph idx="1"/>
          </p:nvPr>
        </p:nvSpPr>
        <p:spPr/>
        <p:txBody>
          <a:bodyPr/>
          <a:lstStyle/>
          <a:p>
            <a:pPr eaLnBrk="1" hangingPunct="1"/>
            <a:r>
              <a:rPr lang="en-US" dirty="0" smtClean="0"/>
              <a:t>Note the rather large discrepancy here between 576 and 65,535 bytes</a:t>
            </a:r>
          </a:p>
          <a:p>
            <a:pPr eaLnBrk="1" hangingPunct="1"/>
            <a:r>
              <a:rPr lang="en-US" dirty="0" smtClean="0"/>
              <a:t>How does this work</a:t>
            </a:r>
          </a:p>
          <a:p>
            <a:pPr eaLnBrk="1" hangingPunct="1"/>
            <a:r>
              <a:rPr lang="en-US" dirty="0" smtClean="0"/>
              <a:t>Say a full size IP datagram of 65,535 bytes arrives at the Ethernet interface of a router</a:t>
            </a:r>
          </a:p>
          <a:p>
            <a:pPr eaLnBrk="1" hangingPunct="1"/>
            <a:r>
              <a:rPr lang="en-US" dirty="0" smtClean="0"/>
              <a:t>Ethernet has a MTU of 1,500 bytes</a:t>
            </a:r>
          </a:p>
        </p:txBody>
      </p:sp>
      <p:sp>
        <p:nvSpPr>
          <p:cNvPr id="9113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1139" name="Slide Number Placeholder 5"/>
          <p:cNvSpPr>
            <a:spLocks noGrp="1"/>
          </p:cNvSpPr>
          <p:nvPr>
            <p:ph type="sldNum" sz="quarter" idx="12"/>
          </p:nvPr>
        </p:nvSpPr>
        <p:spPr>
          <a:noFill/>
        </p:spPr>
        <p:txBody>
          <a:bodyPr/>
          <a:lstStyle/>
          <a:p>
            <a:fld id="{706F79CC-CFA7-4E8B-885A-4F938F4C000E}" type="slidenum">
              <a:rPr lang="en-US" smtClean="0"/>
              <a:pPr/>
              <a:t>51</a:t>
            </a:fld>
            <a:endParaRPr 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4" name="Rectangle 2"/>
          <p:cNvSpPr>
            <a:spLocks noGrp="1" noChangeArrowheads="1"/>
          </p:cNvSpPr>
          <p:nvPr>
            <p:ph type="title"/>
          </p:nvPr>
        </p:nvSpPr>
        <p:spPr/>
        <p:txBody>
          <a:bodyPr/>
          <a:lstStyle/>
          <a:p>
            <a:pPr eaLnBrk="1" hangingPunct="1"/>
            <a:r>
              <a:rPr lang="en-US" dirty="0" smtClean="0"/>
              <a:t>Fragmentation</a:t>
            </a:r>
          </a:p>
        </p:txBody>
      </p:sp>
      <p:sp>
        <p:nvSpPr>
          <p:cNvPr id="92165" name="Rectangle 3"/>
          <p:cNvSpPr>
            <a:spLocks noGrp="1" noChangeArrowheads="1"/>
          </p:cNvSpPr>
          <p:nvPr>
            <p:ph idx="1"/>
          </p:nvPr>
        </p:nvSpPr>
        <p:spPr/>
        <p:txBody>
          <a:bodyPr/>
          <a:lstStyle/>
          <a:p>
            <a:pPr eaLnBrk="1" hangingPunct="1"/>
            <a:r>
              <a:rPr lang="en-US" dirty="0" smtClean="0"/>
              <a:t>To deal with this the router must divide the datagram into 44 fragments</a:t>
            </a:r>
          </a:p>
          <a:p>
            <a:pPr eaLnBrk="1" hangingPunct="1"/>
            <a:r>
              <a:rPr lang="en-US" dirty="0" smtClean="0"/>
              <a:t>The end point must then reassemble this mess back into the correct order</a:t>
            </a:r>
          </a:p>
          <a:p>
            <a:pPr eaLnBrk="1" hangingPunct="1"/>
            <a:r>
              <a:rPr lang="en-US" dirty="0" smtClean="0"/>
              <a:t>This is not such a big deal at the LAN end, but is more so if the fragmentation occurs at the router on the way out of the LAN into the WAN</a:t>
            </a:r>
          </a:p>
        </p:txBody>
      </p:sp>
      <p:sp>
        <p:nvSpPr>
          <p:cNvPr id="9216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2163" name="Slide Number Placeholder 5"/>
          <p:cNvSpPr>
            <a:spLocks noGrp="1"/>
          </p:cNvSpPr>
          <p:nvPr>
            <p:ph type="sldNum" sz="quarter" idx="12"/>
          </p:nvPr>
        </p:nvSpPr>
        <p:spPr>
          <a:noFill/>
        </p:spPr>
        <p:txBody>
          <a:bodyPr/>
          <a:lstStyle/>
          <a:p>
            <a:fld id="{F65EAAC7-D58C-41AE-8581-B9F0A74191CF}" type="slidenum">
              <a:rPr lang="en-US" smtClean="0"/>
              <a:pPr/>
              <a:t>52</a:t>
            </a:fld>
            <a:endParaRPr lang="en-US"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2"/>
          <p:cNvSpPr>
            <a:spLocks noGrp="1" noChangeArrowheads="1"/>
          </p:cNvSpPr>
          <p:nvPr>
            <p:ph type="title"/>
          </p:nvPr>
        </p:nvSpPr>
        <p:spPr/>
        <p:txBody>
          <a:bodyPr/>
          <a:lstStyle/>
          <a:p>
            <a:pPr eaLnBrk="1" hangingPunct="1"/>
            <a:r>
              <a:rPr lang="en-US" dirty="0" smtClean="0"/>
              <a:t>Fragmentation</a:t>
            </a:r>
          </a:p>
        </p:txBody>
      </p:sp>
      <p:sp>
        <p:nvSpPr>
          <p:cNvPr id="93189" name="Rectangle 3"/>
          <p:cNvSpPr>
            <a:spLocks noGrp="1" noChangeArrowheads="1"/>
          </p:cNvSpPr>
          <p:nvPr>
            <p:ph idx="1"/>
          </p:nvPr>
        </p:nvSpPr>
        <p:spPr/>
        <p:txBody>
          <a:bodyPr/>
          <a:lstStyle/>
          <a:p>
            <a:pPr eaLnBrk="1" hangingPunct="1"/>
            <a:r>
              <a:rPr lang="en-US" dirty="0" smtClean="0"/>
              <a:t>A solution to this is to discover the smallest MTU, then set the upper layer protocols to use this value</a:t>
            </a:r>
          </a:p>
          <a:p>
            <a:pPr eaLnBrk="1" hangingPunct="1"/>
            <a:r>
              <a:rPr lang="en-US" dirty="0" smtClean="0"/>
              <a:t>IPV6 will discover this or a guaranteed default MTU can be used that all IPV6 devices will </a:t>
            </a:r>
            <a:r>
              <a:rPr lang="en-US" dirty="0" smtClean="0"/>
              <a:t>support</a:t>
            </a:r>
            <a:endParaRPr lang="en-US" dirty="0" smtClean="0"/>
          </a:p>
        </p:txBody>
      </p:sp>
      <p:sp>
        <p:nvSpPr>
          <p:cNvPr id="9318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3187" name="Slide Number Placeholder 5"/>
          <p:cNvSpPr>
            <a:spLocks noGrp="1"/>
          </p:cNvSpPr>
          <p:nvPr>
            <p:ph type="sldNum" sz="quarter" idx="12"/>
          </p:nvPr>
        </p:nvSpPr>
        <p:spPr>
          <a:noFill/>
        </p:spPr>
        <p:txBody>
          <a:bodyPr/>
          <a:lstStyle/>
          <a:p>
            <a:fld id="{73E90C3B-8DF4-446F-990D-2E75F84BEADA}" type="slidenum">
              <a:rPr lang="en-US" smtClean="0"/>
              <a:pPr/>
              <a:t>53</a:t>
            </a:fld>
            <a:endParaRPr lang="en-US"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Rectangle 2"/>
          <p:cNvSpPr>
            <a:spLocks noGrp="1" noChangeArrowheads="1"/>
          </p:cNvSpPr>
          <p:nvPr>
            <p:ph type="title"/>
          </p:nvPr>
        </p:nvSpPr>
        <p:spPr/>
        <p:txBody>
          <a:bodyPr/>
          <a:lstStyle/>
          <a:p>
            <a:pPr eaLnBrk="1" hangingPunct="1"/>
            <a:r>
              <a:rPr lang="en-US" dirty="0" smtClean="0"/>
              <a:t>Fragmentation</a:t>
            </a:r>
          </a:p>
        </p:txBody>
      </p:sp>
      <p:sp>
        <p:nvSpPr>
          <p:cNvPr id="94213" name="Rectangle 3"/>
          <p:cNvSpPr>
            <a:spLocks noGrp="1" noChangeArrowheads="1"/>
          </p:cNvSpPr>
          <p:nvPr>
            <p:ph idx="1"/>
          </p:nvPr>
        </p:nvSpPr>
        <p:spPr/>
        <p:txBody>
          <a:bodyPr/>
          <a:lstStyle/>
          <a:p>
            <a:pPr eaLnBrk="1" hangingPunct="1"/>
            <a:r>
              <a:rPr lang="en-US" dirty="0" smtClean="0"/>
              <a:t>What methods can IPv4 use</a:t>
            </a:r>
          </a:p>
          <a:p>
            <a:pPr eaLnBrk="1" hangingPunct="1"/>
            <a:r>
              <a:rPr lang="en-US" dirty="0" smtClean="0"/>
              <a:t>There </a:t>
            </a:r>
            <a:r>
              <a:rPr lang="en-US" dirty="0" smtClean="0"/>
              <a:t>are two</a:t>
            </a:r>
          </a:p>
          <a:p>
            <a:pPr lvl="1" eaLnBrk="1" hangingPunct="1"/>
            <a:r>
              <a:rPr lang="en-US" dirty="0" smtClean="0"/>
              <a:t>IP Router Segmentation</a:t>
            </a:r>
          </a:p>
          <a:p>
            <a:pPr lvl="1" eaLnBrk="1" hangingPunct="1"/>
            <a:r>
              <a:rPr lang="en-US" dirty="0" smtClean="0"/>
              <a:t>Path MTU Discovery</a:t>
            </a:r>
          </a:p>
        </p:txBody>
      </p:sp>
      <p:sp>
        <p:nvSpPr>
          <p:cNvPr id="9421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4211" name="Slide Number Placeholder 5"/>
          <p:cNvSpPr>
            <a:spLocks noGrp="1"/>
          </p:cNvSpPr>
          <p:nvPr>
            <p:ph type="sldNum" sz="quarter" idx="12"/>
          </p:nvPr>
        </p:nvSpPr>
        <p:spPr>
          <a:noFill/>
        </p:spPr>
        <p:txBody>
          <a:bodyPr/>
          <a:lstStyle/>
          <a:p>
            <a:fld id="{1738A1F6-EA29-4E40-9891-66370E27C829}" type="slidenum">
              <a:rPr lang="en-US" smtClean="0"/>
              <a:pPr/>
              <a:t>54</a:t>
            </a:fld>
            <a:endParaRPr lang="en-US"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2"/>
          <p:cNvSpPr>
            <a:spLocks noGrp="1" noChangeArrowheads="1"/>
          </p:cNvSpPr>
          <p:nvPr>
            <p:ph type="title"/>
          </p:nvPr>
        </p:nvSpPr>
        <p:spPr/>
        <p:txBody>
          <a:bodyPr/>
          <a:lstStyle/>
          <a:p>
            <a:pPr eaLnBrk="1" hangingPunct="1"/>
            <a:r>
              <a:rPr lang="en-US" dirty="0" smtClean="0"/>
              <a:t>IP Router Segmentation</a:t>
            </a:r>
          </a:p>
        </p:txBody>
      </p:sp>
      <p:sp>
        <p:nvSpPr>
          <p:cNvPr id="95237" name="Rectangle 3"/>
          <p:cNvSpPr>
            <a:spLocks noGrp="1" noChangeArrowheads="1"/>
          </p:cNvSpPr>
          <p:nvPr>
            <p:ph idx="1"/>
          </p:nvPr>
        </p:nvSpPr>
        <p:spPr/>
        <p:txBody>
          <a:bodyPr/>
          <a:lstStyle/>
          <a:p>
            <a:pPr eaLnBrk="1" hangingPunct="1">
              <a:lnSpc>
                <a:spcPct val="90000"/>
              </a:lnSpc>
            </a:pPr>
            <a:r>
              <a:rPr lang="en-US" dirty="0" smtClean="0"/>
              <a:t>The simplest approach from the end system point of view is not to worry about the MTU size</a:t>
            </a:r>
          </a:p>
          <a:p>
            <a:pPr eaLnBrk="1" hangingPunct="1">
              <a:lnSpc>
                <a:spcPct val="90000"/>
              </a:lnSpc>
            </a:pPr>
            <a:r>
              <a:rPr lang="en-US" dirty="0" smtClean="0"/>
              <a:t>In this approach the sender simply has to ensure that each packet is less than the MTU of the link on which it is sent</a:t>
            </a:r>
          </a:p>
          <a:p>
            <a:pPr eaLnBrk="1" hangingPunct="1">
              <a:lnSpc>
                <a:spcPct val="90000"/>
              </a:lnSpc>
            </a:pPr>
            <a:r>
              <a:rPr lang="en-US" dirty="0" smtClean="0"/>
              <a:t>The network layer then has to arrange to cut packets up into fragments whenever a router encounters a link with an MTU smaller than the received packet size</a:t>
            </a:r>
          </a:p>
        </p:txBody>
      </p:sp>
      <p:sp>
        <p:nvSpPr>
          <p:cNvPr id="9523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5235" name="Slide Number Placeholder 5"/>
          <p:cNvSpPr>
            <a:spLocks noGrp="1"/>
          </p:cNvSpPr>
          <p:nvPr>
            <p:ph type="sldNum" sz="quarter" idx="12"/>
          </p:nvPr>
        </p:nvSpPr>
        <p:spPr>
          <a:noFill/>
        </p:spPr>
        <p:txBody>
          <a:bodyPr/>
          <a:lstStyle/>
          <a:p>
            <a:fld id="{EAF64D1C-8025-4D14-9465-4A42ECB1D61A}" type="slidenum">
              <a:rPr lang="en-US" smtClean="0"/>
              <a:pPr/>
              <a:t>55</a:t>
            </a:fld>
            <a:endParaRPr lang="en-US"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Rectangle 2"/>
          <p:cNvSpPr>
            <a:spLocks noGrp="1" noChangeArrowheads="1"/>
          </p:cNvSpPr>
          <p:nvPr>
            <p:ph type="title"/>
          </p:nvPr>
        </p:nvSpPr>
        <p:spPr/>
        <p:txBody>
          <a:bodyPr/>
          <a:lstStyle/>
          <a:p>
            <a:pPr eaLnBrk="1" hangingPunct="1"/>
            <a:r>
              <a:rPr lang="en-US" dirty="0" smtClean="0"/>
              <a:t>IP Router Segmentation</a:t>
            </a:r>
          </a:p>
        </p:txBody>
      </p:sp>
      <p:sp>
        <p:nvSpPr>
          <p:cNvPr id="96261" name="Rectangle 3"/>
          <p:cNvSpPr>
            <a:spLocks noGrp="1" noChangeArrowheads="1"/>
          </p:cNvSpPr>
          <p:nvPr>
            <p:ph idx="1"/>
          </p:nvPr>
        </p:nvSpPr>
        <p:spPr/>
        <p:txBody>
          <a:bodyPr/>
          <a:lstStyle/>
          <a:p>
            <a:pPr eaLnBrk="1" hangingPunct="1">
              <a:lnSpc>
                <a:spcPct val="90000"/>
              </a:lnSpc>
            </a:pPr>
            <a:r>
              <a:rPr lang="en-US" dirty="0" smtClean="0"/>
              <a:t>Recall that all the fragments of a packet carry the same identification in one of the IP header fields</a:t>
            </a:r>
          </a:p>
          <a:p>
            <a:pPr eaLnBrk="1" hangingPunct="1"/>
            <a:r>
              <a:rPr lang="en-US" dirty="0" smtClean="0"/>
              <a:t>The problem with this method is that it places a higher workload on the routers</a:t>
            </a:r>
          </a:p>
          <a:p>
            <a:pPr eaLnBrk="1" hangingPunct="1"/>
            <a:r>
              <a:rPr lang="en-US" dirty="0" smtClean="0"/>
              <a:t>It may also result in fragmentation of fragments as smaller and smaller MTUs are encountered along the way</a:t>
            </a:r>
          </a:p>
        </p:txBody>
      </p:sp>
      <p:sp>
        <p:nvSpPr>
          <p:cNvPr id="9625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6259" name="Slide Number Placeholder 5"/>
          <p:cNvSpPr>
            <a:spLocks noGrp="1"/>
          </p:cNvSpPr>
          <p:nvPr>
            <p:ph type="sldNum" sz="quarter" idx="12"/>
          </p:nvPr>
        </p:nvSpPr>
        <p:spPr>
          <a:noFill/>
        </p:spPr>
        <p:txBody>
          <a:bodyPr/>
          <a:lstStyle/>
          <a:p>
            <a:fld id="{1E1E7426-75E3-43BA-894D-AC105DF27CFD}" type="slidenum">
              <a:rPr lang="en-US" smtClean="0"/>
              <a:pPr/>
              <a:t>56</a:t>
            </a:fld>
            <a:endParaRPr lang="en-US"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4" name="Rectangle 2"/>
          <p:cNvSpPr>
            <a:spLocks noGrp="1" noChangeArrowheads="1"/>
          </p:cNvSpPr>
          <p:nvPr>
            <p:ph type="title"/>
          </p:nvPr>
        </p:nvSpPr>
        <p:spPr/>
        <p:txBody>
          <a:bodyPr/>
          <a:lstStyle/>
          <a:p>
            <a:pPr eaLnBrk="1" hangingPunct="1"/>
            <a:r>
              <a:rPr lang="en-US" dirty="0" smtClean="0"/>
              <a:t>Path MTU Discovery</a:t>
            </a:r>
          </a:p>
        </p:txBody>
      </p:sp>
      <p:sp>
        <p:nvSpPr>
          <p:cNvPr id="97285" name="Rectangle 3"/>
          <p:cNvSpPr>
            <a:spLocks noGrp="1" noChangeArrowheads="1"/>
          </p:cNvSpPr>
          <p:nvPr>
            <p:ph idx="1"/>
          </p:nvPr>
        </p:nvSpPr>
        <p:spPr/>
        <p:txBody>
          <a:bodyPr/>
          <a:lstStyle/>
          <a:p>
            <a:pPr eaLnBrk="1" hangingPunct="1"/>
            <a:r>
              <a:rPr lang="en-US" dirty="0" smtClean="0"/>
              <a:t>The second method is for the end system to discover how large of a datagram can be sent over the links that will be encountered without requiring fragmentation</a:t>
            </a:r>
          </a:p>
          <a:p>
            <a:pPr eaLnBrk="1" hangingPunct="1"/>
            <a:r>
              <a:rPr lang="en-US" dirty="0" smtClean="0"/>
              <a:t>The way in which the end system finds out this packet size, is to send a large packet, up to the MTU of the link to which it is connected</a:t>
            </a:r>
          </a:p>
        </p:txBody>
      </p:sp>
      <p:sp>
        <p:nvSpPr>
          <p:cNvPr id="9728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7283" name="Slide Number Placeholder 5"/>
          <p:cNvSpPr>
            <a:spLocks noGrp="1"/>
          </p:cNvSpPr>
          <p:nvPr>
            <p:ph type="sldNum" sz="quarter" idx="12"/>
          </p:nvPr>
        </p:nvSpPr>
        <p:spPr>
          <a:noFill/>
        </p:spPr>
        <p:txBody>
          <a:bodyPr/>
          <a:lstStyle/>
          <a:p>
            <a:fld id="{C7D516D2-CCF4-4AE3-8E8D-EF68FD47CCA3}" type="slidenum">
              <a:rPr lang="en-US" smtClean="0"/>
              <a:pPr/>
              <a:t>57</a:t>
            </a:fld>
            <a:endParaRPr lang="en-US"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Rectangle 2"/>
          <p:cNvSpPr>
            <a:spLocks noGrp="1" noChangeArrowheads="1"/>
          </p:cNvSpPr>
          <p:nvPr>
            <p:ph type="title"/>
          </p:nvPr>
        </p:nvSpPr>
        <p:spPr/>
        <p:txBody>
          <a:bodyPr/>
          <a:lstStyle/>
          <a:p>
            <a:pPr eaLnBrk="1" hangingPunct="1"/>
            <a:r>
              <a:rPr lang="en-US" dirty="0" smtClean="0"/>
              <a:t>Path MTU Discovery</a:t>
            </a:r>
          </a:p>
        </p:txBody>
      </p:sp>
      <p:sp>
        <p:nvSpPr>
          <p:cNvPr id="98309" name="Rectangle 3"/>
          <p:cNvSpPr>
            <a:spLocks noGrp="1" noChangeArrowheads="1"/>
          </p:cNvSpPr>
          <p:nvPr>
            <p:ph idx="1"/>
          </p:nvPr>
        </p:nvSpPr>
        <p:spPr/>
        <p:txBody>
          <a:bodyPr/>
          <a:lstStyle/>
          <a:p>
            <a:pPr eaLnBrk="1" hangingPunct="1"/>
            <a:r>
              <a:rPr lang="en-US" dirty="0" smtClean="0"/>
              <a:t>This packet is sent with the DF </a:t>
            </a:r>
            <a:r>
              <a:rPr lang="en-US" dirty="0" smtClean="0">
                <a:latin typeface="Times New Roman" pitchFamily="18" charset="0"/>
              </a:rPr>
              <a:t>–</a:t>
            </a:r>
            <a:r>
              <a:rPr lang="en-US" dirty="0" smtClean="0"/>
              <a:t> Do Not Fragment flag set in the IP header</a:t>
            </a:r>
          </a:p>
          <a:p>
            <a:pPr eaLnBrk="1" hangingPunct="1"/>
            <a:r>
              <a:rPr lang="en-US" dirty="0" smtClean="0"/>
              <a:t>If a router along the path finds that the MTU of the next link exceeds the packet size, the DF flag tells the router not to fragment the packet, but instead to discard the packet</a:t>
            </a:r>
          </a:p>
        </p:txBody>
      </p:sp>
      <p:sp>
        <p:nvSpPr>
          <p:cNvPr id="9830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8307" name="Slide Number Placeholder 5"/>
          <p:cNvSpPr>
            <a:spLocks noGrp="1"/>
          </p:cNvSpPr>
          <p:nvPr>
            <p:ph type="sldNum" sz="quarter" idx="12"/>
          </p:nvPr>
        </p:nvSpPr>
        <p:spPr>
          <a:noFill/>
        </p:spPr>
        <p:txBody>
          <a:bodyPr/>
          <a:lstStyle/>
          <a:p>
            <a:fld id="{D819C780-90E3-4A83-920F-9C0B12CFFA2B}" type="slidenum">
              <a:rPr lang="en-US" smtClean="0"/>
              <a:pPr/>
              <a:t>58</a:t>
            </a:fld>
            <a:endParaRPr lang="en-US"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2" name="Rectangle 2"/>
          <p:cNvSpPr>
            <a:spLocks noGrp="1" noChangeArrowheads="1"/>
          </p:cNvSpPr>
          <p:nvPr>
            <p:ph type="title"/>
          </p:nvPr>
        </p:nvSpPr>
        <p:spPr/>
        <p:txBody>
          <a:bodyPr/>
          <a:lstStyle/>
          <a:p>
            <a:pPr eaLnBrk="1" hangingPunct="1"/>
            <a:r>
              <a:rPr lang="en-US" dirty="0" smtClean="0"/>
              <a:t>Path MTU Discovery</a:t>
            </a:r>
          </a:p>
        </p:txBody>
      </p:sp>
      <p:sp>
        <p:nvSpPr>
          <p:cNvPr id="99333" name="Rectangle 3"/>
          <p:cNvSpPr>
            <a:spLocks noGrp="1" noChangeArrowheads="1"/>
          </p:cNvSpPr>
          <p:nvPr>
            <p:ph idx="1"/>
          </p:nvPr>
        </p:nvSpPr>
        <p:spPr/>
        <p:txBody>
          <a:bodyPr/>
          <a:lstStyle/>
          <a:p>
            <a:pPr eaLnBrk="1" hangingPunct="1"/>
            <a:r>
              <a:rPr lang="en-US" dirty="0" smtClean="0"/>
              <a:t>An ICMP message is returned by the router to the sender, with a code saying the packet has been discarded and stating the reason was the MTU was exceeded</a:t>
            </a:r>
          </a:p>
          <a:p>
            <a:pPr eaLnBrk="1" hangingPunct="1"/>
            <a:r>
              <a:rPr lang="en-US" dirty="0" smtClean="0"/>
              <a:t>This message also tells the end point what the MTU is</a:t>
            </a:r>
          </a:p>
          <a:p>
            <a:pPr eaLnBrk="1" hangingPunct="1"/>
            <a:r>
              <a:rPr lang="en-US" dirty="0" smtClean="0"/>
              <a:t>The end point may then divide the unit of information itself into chunks that match this MTU</a:t>
            </a:r>
          </a:p>
        </p:txBody>
      </p:sp>
      <p:sp>
        <p:nvSpPr>
          <p:cNvPr id="9933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99331" name="Slide Number Placeholder 5"/>
          <p:cNvSpPr>
            <a:spLocks noGrp="1"/>
          </p:cNvSpPr>
          <p:nvPr>
            <p:ph type="sldNum" sz="quarter" idx="12"/>
          </p:nvPr>
        </p:nvSpPr>
        <p:spPr>
          <a:noFill/>
        </p:spPr>
        <p:txBody>
          <a:bodyPr/>
          <a:lstStyle/>
          <a:p>
            <a:fld id="{C20970EC-1DD9-432F-8411-63887DD052BD}" type="slidenum">
              <a:rPr lang="en-US" smtClean="0"/>
              <a:pPr/>
              <a:t>59</a:t>
            </a:fld>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p:txBody>
          <a:bodyPr/>
          <a:lstStyle/>
          <a:p>
            <a:pPr eaLnBrk="1" hangingPunct="1"/>
            <a:r>
              <a:rPr lang="en-US" dirty="0" smtClean="0"/>
              <a:t>What is IP</a:t>
            </a:r>
          </a:p>
        </p:txBody>
      </p:sp>
      <p:sp>
        <p:nvSpPr>
          <p:cNvPr id="45061" name="Rectangle 3"/>
          <p:cNvSpPr>
            <a:spLocks noGrp="1" noChangeArrowheads="1"/>
          </p:cNvSpPr>
          <p:nvPr>
            <p:ph idx="1"/>
          </p:nvPr>
        </p:nvSpPr>
        <p:spPr/>
        <p:txBody>
          <a:bodyPr/>
          <a:lstStyle/>
          <a:p>
            <a:pPr eaLnBrk="1" hangingPunct="1"/>
            <a:r>
              <a:rPr lang="en-US" dirty="0" smtClean="0"/>
              <a:t>As RFC 760 says</a:t>
            </a:r>
          </a:p>
          <a:p>
            <a:pPr lvl="1" eaLnBrk="1" hangingPunct="1"/>
            <a:r>
              <a:rPr lang="en-US" dirty="0" smtClean="0"/>
              <a:t>The Internet Protocol is designed for use in interconnected systems of packet-switched computer communication networks.</a:t>
            </a:r>
          </a:p>
          <a:p>
            <a:pPr lvl="1" eaLnBrk="1" hangingPunct="1"/>
            <a:r>
              <a:rPr lang="en-US" dirty="0" smtClean="0"/>
              <a:t>Such a system has been called a "catenet".</a:t>
            </a:r>
          </a:p>
          <a:p>
            <a:pPr lvl="1" eaLnBrk="1" hangingPunct="1"/>
            <a:r>
              <a:rPr lang="en-US" dirty="0" smtClean="0"/>
              <a:t>The internet protocol provides for transmitting blocks of data called datagrams from sources to destinations, where sources and destinations are hosts identified by fixed length addresses.</a:t>
            </a:r>
          </a:p>
        </p:txBody>
      </p:sp>
      <p:sp>
        <p:nvSpPr>
          <p:cNvPr id="4505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45059" name="Slide Number Placeholder 5"/>
          <p:cNvSpPr>
            <a:spLocks noGrp="1"/>
          </p:cNvSpPr>
          <p:nvPr>
            <p:ph type="sldNum" sz="quarter" idx="12"/>
          </p:nvPr>
        </p:nvSpPr>
        <p:spPr>
          <a:noFill/>
        </p:spPr>
        <p:txBody>
          <a:bodyPr/>
          <a:lstStyle/>
          <a:p>
            <a:fld id="{0A837F4C-C35B-49A5-A629-F400491C8F88}" type="slidenum">
              <a:rPr lang="en-US" smtClean="0"/>
              <a:pPr/>
              <a:t>6</a:t>
            </a:fld>
            <a:endParaRPr lang="en-US"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6" name="Rectangle 2"/>
          <p:cNvSpPr>
            <a:spLocks noGrp="1" noChangeArrowheads="1"/>
          </p:cNvSpPr>
          <p:nvPr>
            <p:ph type="title"/>
          </p:nvPr>
        </p:nvSpPr>
        <p:spPr/>
        <p:txBody>
          <a:bodyPr/>
          <a:lstStyle/>
          <a:p>
            <a:pPr eaLnBrk="1" hangingPunct="1"/>
            <a:r>
              <a:rPr lang="en-US" dirty="0" smtClean="0"/>
              <a:t>Path MTU Discovery</a:t>
            </a:r>
          </a:p>
        </p:txBody>
      </p:sp>
      <p:sp>
        <p:nvSpPr>
          <p:cNvPr id="100357" name="Rectangle 3"/>
          <p:cNvSpPr>
            <a:spLocks noGrp="1" noChangeArrowheads="1"/>
          </p:cNvSpPr>
          <p:nvPr>
            <p:ph idx="1"/>
          </p:nvPr>
        </p:nvSpPr>
        <p:spPr/>
        <p:txBody>
          <a:bodyPr/>
          <a:lstStyle/>
          <a:p>
            <a:pPr eaLnBrk="1" hangingPunct="1"/>
            <a:r>
              <a:rPr lang="en-US" dirty="0" smtClean="0"/>
              <a:t>For multiple links the end point keeps a table of the MTU of the various IP addresses it is sending to</a:t>
            </a:r>
          </a:p>
          <a:p>
            <a:pPr eaLnBrk="1" hangingPunct="1"/>
            <a:r>
              <a:rPr lang="en-US" dirty="0" smtClean="0"/>
              <a:t>When there are a series of links along the path, each with smaller MTUs, the above process may take place a number of times, before the sender finally determines the minimum MTU</a:t>
            </a:r>
          </a:p>
        </p:txBody>
      </p:sp>
      <p:sp>
        <p:nvSpPr>
          <p:cNvPr id="100354"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100355" name="Slide Number Placeholder 5"/>
          <p:cNvSpPr>
            <a:spLocks noGrp="1"/>
          </p:cNvSpPr>
          <p:nvPr>
            <p:ph type="sldNum" sz="quarter" idx="12"/>
          </p:nvPr>
        </p:nvSpPr>
        <p:spPr>
          <a:noFill/>
        </p:spPr>
        <p:txBody>
          <a:bodyPr/>
          <a:lstStyle/>
          <a:p>
            <a:fld id="{50392D35-ED63-44D1-A597-E1728943589D}" type="slidenum">
              <a:rPr lang="en-US" smtClean="0"/>
              <a:pPr/>
              <a:t>60</a:t>
            </a:fld>
            <a:endParaRPr lang="en-US"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Rectangle 2"/>
          <p:cNvSpPr>
            <a:spLocks noGrp="1" noChangeArrowheads="1"/>
          </p:cNvSpPr>
          <p:nvPr>
            <p:ph type="title"/>
          </p:nvPr>
        </p:nvSpPr>
        <p:spPr/>
        <p:txBody>
          <a:bodyPr/>
          <a:lstStyle/>
          <a:p>
            <a:pPr eaLnBrk="1" hangingPunct="1"/>
            <a:r>
              <a:rPr lang="en-US" dirty="0" smtClean="0"/>
              <a:t>Common MTUs</a:t>
            </a:r>
          </a:p>
        </p:txBody>
      </p:sp>
      <p:graphicFrame>
        <p:nvGraphicFramePr>
          <p:cNvPr id="218136" name="Group 24"/>
          <p:cNvGraphicFramePr>
            <a:graphicFrameLocks noGrp="1"/>
          </p:cNvGraphicFramePr>
          <p:nvPr>
            <p:ph type="tbl" idx="1"/>
          </p:nvPr>
        </p:nvGraphicFramePr>
        <p:xfrm>
          <a:off x="2362200" y="1600200"/>
          <a:ext cx="4325938" cy="3873500"/>
        </p:xfrm>
        <a:graphic>
          <a:graphicData uri="http://schemas.openxmlformats.org/drawingml/2006/table">
            <a:tbl>
              <a:tblPr/>
              <a:tblGrid>
                <a:gridCol w="3243263"/>
                <a:gridCol w="1082675"/>
              </a:tblGrid>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Ethernet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1,492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Token Ring – 16 MBps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17,914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Token Ring – 4 MBps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4,464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IP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65,535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PPP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1,500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1378"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101379" name="Slide Number Placeholder 5"/>
          <p:cNvSpPr>
            <a:spLocks noGrp="1"/>
          </p:cNvSpPr>
          <p:nvPr>
            <p:ph type="sldNum" sz="quarter" idx="12"/>
          </p:nvPr>
        </p:nvSpPr>
        <p:spPr>
          <a:noFill/>
        </p:spPr>
        <p:txBody>
          <a:bodyPr/>
          <a:lstStyle/>
          <a:p>
            <a:fld id="{21704366-C999-4E9C-9836-F0C196EBAC3E}" type="slidenum">
              <a:rPr lang="en-US" smtClean="0"/>
              <a:pPr/>
              <a:t>61</a:t>
            </a:fld>
            <a:endParaRPr lang="en-US"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2"/>
          <p:cNvSpPr>
            <a:spLocks noGrp="1" noChangeArrowheads="1"/>
          </p:cNvSpPr>
          <p:nvPr>
            <p:ph type="title"/>
          </p:nvPr>
        </p:nvSpPr>
        <p:spPr/>
        <p:txBody>
          <a:bodyPr/>
          <a:lstStyle/>
          <a:p>
            <a:pPr eaLnBrk="1" hangingPunct="1"/>
            <a:r>
              <a:rPr lang="en-US" dirty="0" smtClean="0"/>
              <a:t>Fragmentation</a:t>
            </a:r>
          </a:p>
        </p:txBody>
      </p:sp>
      <p:sp>
        <p:nvSpPr>
          <p:cNvPr id="102405" name="Rectangle 3"/>
          <p:cNvSpPr>
            <a:spLocks noGrp="1" noChangeArrowheads="1"/>
          </p:cNvSpPr>
          <p:nvPr>
            <p:ph idx="1"/>
          </p:nvPr>
        </p:nvSpPr>
        <p:spPr/>
        <p:txBody>
          <a:bodyPr/>
          <a:lstStyle/>
          <a:p>
            <a:pPr eaLnBrk="1" hangingPunct="1"/>
            <a:r>
              <a:rPr lang="en-US" dirty="0" smtClean="0"/>
              <a:t>Fragmentation is only applied to the data portion of a datagram</a:t>
            </a:r>
          </a:p>
          <a:p>
            <a:pPr eaLnBrk="1" hangingPunct="1"/>
            <a:r>
              <a:rPr lang="en-US" dirty="0" smtClean="0"/>
              <a:t>All fragments carry the full header</a:t>
            </a:r>
          </a:p>
          <a:p>
            <a:pPr eaLnBrk="1" hangingPunct="1"/>
            <a:r>
              <a:rPr lang="en-US" dirty="0" smtClean="0"/>
              <a:t>Fragments are not reassembled until they reach the end point</a:t>
            </a:r>
          </a:p>
          <a:p>
            <a:pPr eaLnBrk="1" hangingPunct="1"/>
            <a:r>
              <a:rPr lang="en-US" dirty="0" smtClean="0"/>
              <a:t>Fragments are stored in memory until all of them arrive, then they are reassembled</a:t>
            </a:r>
          </a:p>
        </p:txBody>
      </p:sp>
      <p:sp>
        <p:nvSpPr>
          <p:cNvPr id="10240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102403" name="Slide Number Placeholder 5"/>
          <p:cNvSpPr>
            <a:spLocks noGrp="1"/>
          </p:cNvSpPr>
          <p:nvPr>
            <p:ph type="sldNum" sz="quarter" idx="12"/>
          </p:nvPr>
        </p:nvSpPr>
        <p:spPr>
          <a:noFill/>
        </p:spPr>
        <p:txBody>
          <a:bodyPr/>
          <a:lstStyle/>
          <a:p>
            <a:fld id="{68188801-1FAA-4C71-A50A-AA7541EDF4D3}" type="slidenum">
              <a:rPr lang="en-US" smtClean="0"/>
              <a:pPr/>
              <a:t>62</a:t>
            </a:fld>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2"/>
          <p:cNvSpPr>
            <a:spLocks noGrp="1" noChangeArrowheads="1"/>
          </p:cNvSpPr>
          <p:nvPr>
            <p:ph type="title"/>
          </p:nvPr>
        </p:nvSpPr>
        <p:spPr/>
        <p:txBody>
          <a:bodyPr/>
          <a:lstStyle/>
          <a:p>
            <a:pPr eaLnBrk="1" hangingPunct="1"/>
            <a:r>
              <a:rPr lang="en-US" dirty="0" smtClean="0"/>
              <a:t>What is IP</a:t>
            </a:r>
          </a:p>
        </p:txBody>
      </p:sp>
      <p:sp>
        <p:nvSpPr>
          <p:cNvPr id="46085" name="Rectangle 3"/>
          <p:cNvSpPr>
            <a:spLocks noGrp="1" noChangeArrowheads="1"/>
          </p:cNvSpPr>
          <p:nvPr>
            <p:ph idx="1"/>
          </p:nvPr>
        </p:nvSpPr>
        <p:spPr/>
        <p:txBody>
          <a:bodyPr/>
          <a:lstStyle/>
          <a:p>
            <a:pPr lvl="1" eaLnBrk="1" hangingPunct="1"/>
            <a:r>
              <a:rPr lang="en-US" dirty="0" smtClean="0"/>
              <a:t>The internet protocol also provides for fragmentation and reassembly of long datagrams, if necessary, for transmission through "small packet" networks.</a:t>
            </a:r>
          </a:p>
          <a:p>
            <a:pPr lvl="1" eaLnBrk="1" hangingPunct="1"/>
            <a:r>
              <a:rPr lang="en-US" dirty="0" smtClean="0"/>
              <a:t>The internet protocol is specifically limited in scope to provide the functions necessary to deliver a package of bits (an internet datagram) from a source to a destination over an interconnected system of networks.</a:t>
            </a:r>
          </a:p>
        </p:txBody>
      </p:sp>
      <p:sp>
        <p:nvSpPr>
          <p:cNvPr id="46082"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46083" name="Slide Number Placeholder 5"/>
          <p:cNvSpPr>
            <a:spLocks noGrp="1"/>
          </p:cNvSpPr>
          <p:nvPr>
            <p:ph type="sldNum" sz="quarter" idx="12"/>
          </p:nvPr>
        </p:nvSpPr>
        <p:spPr>
          <a:noFill/>
        </p:spPr>
        <p:txBody>
          <a:bodyPr/>
          <a:lstStyle/>
          <a:p>
            <a:fld id="{A60FE8DB-2367-4519-8B25-62154B86C5FF}" type="slidenum">
              <a:rPr lang="en-US" smtClean="0"/>
              <a:pPr/>
              <a:t>7</a:t>
            </a:fld>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2"/>
          <p:cNvSpPr>
            <a:spLocks noGrp="1" noChangeArrowheads="1"/>
          </p:cNvSpPr>
          <p:nvPr>
            <p:ph type="title"/>
          </p:nvPr>
        </p:nvSpPr>
        <p:spPr/>
        <p:txBody>
          <a:bodyPr/>
          <a:lstStyle/>
          <a:p>
            <a:pPr eaLnBrk="1" hangingPunct="1"/>
            <a:r>
              <a:rPr lang="en-US" dirty="0" smtClean="0"/>
              <a:t>What is IP</a:t>
            </a:r>
          </a:p>
        </p:txBody>
      </p:sp>
      <p:sp>
        <p:nvSpPr>
          <p:cNvPr id="47109" name="Rectangle 3"/>
          <p:cNvSpPr>
            <a:spLocks noGrp="1" noChangeArrowheads="1"/>
          </p:cNvSpPr>
          <p:nvPr>
            <p:ph idx="1"/>
          </p:nvPr>
        </p:nvSpPr>
        <p:spPr/>
        <p:txBody>
          <a:bodyPr/>
          <a:lstStyle/>
          <a:p>
            <a:pPr lvl="1" eaLnBrk="1" hangingPunct="1"/>
            <a:r>
              <a:rPr lang="en-US" dirty="0" smtClean="0"/>
              <a:t>There are no mechanisms to promote data reliability, flow control, sequencing, or other services commonly found in host-to-host protocols. </a:t>
            </a:r>
          </a:p>
        </p:txBody>
      </p:sp>
      <p:sp>
        <p:nvSpPr>
          <p:cNvPr id="47106"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47107" name="Slide Number Placeholder 5"/>
          <p:cNvSpPr>
            <a:spLocks noGrp="1"/>
          </p:cNvSpPr>
          <p:nvPr>
            <p:ph type="sldNum" sz="quarter" idx="12"/>
          </p:nvPr>
        </p:nvSpPr>
        <p:spPr>
          <a:noFill/>
        </p:spPr>
        <p:txBody>
          <a:bodyPr/>
          <a:lstStyle/>
          <a:p>
            <a:fld id="{646CC581-B036-4838-8347-8C8AA0BAAB10}" type="slidenum">
              <a:rPr lang="en-US" smtClean="0"/>
              <a:pPr/>
              <a:t>8</a:t>
            </a:fld>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p:txBody>
          <a:bodyPr/>
          <a:lstStyle/>
          <a:p>
            <a:pPr eaLnBrk="1" hangingPunct="1"/>
            <a:r>
              <a:rPr lang="en-US" dirty="0" smtClean="0"/>
              <a:t>Operation</a:t>
            </a:r>
          </a:p>
        </p:txBody>
      </p:sp>
      <p:sp>
        <p:nvSpPr>
          <p:cNvPr id="48133" name="Rectangle 3"/>
          <p:cNvSpPr>
            <a:spLocks noGrp="1" noChangeArrowheads="1"/>
          </p:cNvSpPr>
          <p:nvPr>
            <p:ph idx="1"/>
          </p:nvPr>
        </p:nvSpPr>
        <p:spPr/>
        <p:txBody>
          <a:bodyPr/>
          <a:lstStyle/>
          <a:p>
            <a:pPr eaLnBrk="1" hangingPunct="1"/>
            <a:r>
              <a:rPr lang="en-US" dirty="0" smtClean="0"/>
              <a:t>IP is a connectionless, unreliable, best effort packet delivery service</a:t>
            </a:r>
          </a:p>
          <a:p>
            <a:pPr eaLnBrk="1" hangingPunct="1"/>
            <a:r>
              <a:rPr lang="en-US" dirty="0" smtClean="0"/>
              <a:t>It is connectionless because each packet is independent of every other packet</a:t>
            </a:r>
          </a:p>
          <a:p>
            <a:pPr lvl="1" eaLnBrk="1" hangingPunct="1"/>
            <a:r>
              <a:rPr lang="en-US" dirty="0" smtClean="0"/>
              <a:t>A sequence of packets may take entirely different paths to the same end point</a:t>
            </a:r>
          </a:p>
          <a:p>
            <a:pPr eaLnBrk="1" hangingPunct="1"/>
            <a:r>
              <a:rPr lang="en-US" dirty="0" smtClean="0"/>
              <a:t>It is unreliable because delivery is not guaranteed</a:t>
            </a:r>
          </a:p>
        </p:txBody>
      </p:sp>
      <p:sp>
        <p:nvSpPr>
          <p:cNvPr id="48130" name="Footer Placeholder 4"/>
          <p:cNvSpPr>
            <a:spLocks noGrp="1"/>
          </p:cNvSpPr>
          <p:nvPr>
            <p:ph type="ftr" sz="quarter" idx="11"/>
          </p:nvPr>
        </p:nvSpPr>
        <p:spPr>
          <a:noFill/>
        </p:spPr>
        <p:txBody>
          <a:bodyPr/>
          <a:lstStyle/>
          <a:p>
            <a:r>
              <a:rPr lang="en-US" smtClean="0"/>
              <a:t>Copyright 2005-2010 Kenneth M. Chipps Ph.D. www.chipps.com</a:t>
            </a:r>
            <a:endParaRPr lang="en-US" dirty="0" smtClean="0"/>
          </a:p>
        </p:txBody>
      </p:sp>
      <p:sp>
        <p:nvSpPr>
          <p:cNvPr id="48131" name="Slide Number Placeholder 5"/>
          <p:cNvSpPr>
            <a:spLocks noGrp="1"/>
          </p:cNvSpPr>
          <p:nvPr>
            <p:ph type="sldNum" sz="quarter" idx="12"/>
          </p:nvPr>
        </p:nvSpPr>
        <p:spPr>
          <a:noFill/>
        </p:spPr>
        <p:txBody>
          <a:bodyPr/>
          <a:lstStyle/>
          <a:p>
            <a:fld id="{F8226E4A-CB4F-4643-B7C6-9AB7BBEBCF5E}" type="slidenum">
              <a:rPr lang="en-US" smtClean="0"/>
              <a:pPr/>
              <a:t>9</a:t>
            </a:fld>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17</TotalTime>
  <Words>2870</Words>
  <Application>Microsoft Office PowerPoint</Application>
  <PresentationFormat>On-screen Show (4:3)</PresentationFormat>
  <Paragraphs>547</Paragraphs>
  <Slides>62</Slides>
  <Notes>0</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CCNA</vt:lpstr>
      <vt:lpstr>Network Layer</vt:lpstr>
      <vt:lpstr>The Network Layer</vt:lpstr>
      <vt:lpstr>The Context for IP</vt:lpstr>
      <vt:lpstr>What is IP</vt:lpstr>
      <vt:lpstr>What is IP</vt:lpstr>
      <vt:lpstr>What is IP</vt:lpstr>
      <vt:lpstr>What is IP</vt:lpstr>
      <vt:lpstr>What is IP</vt:lpstr>
      <vt:lpstr>Operation</vt:lpstr>
      <vt:lpstr>Operation</vt:lpstr>
      <vt:lpstr>IP Datagram</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Size</vt:lpstr>
      <vt:lpstr>IP Datagram Size</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IP Datagram Header</vt:lpstr>
      <vt:lpstr>Fragmentation</vt:lpstr>
      <vt:lpstr>Fragmentation</vt:lpstr>
      <vt:lpstr>Fragmentation</vt:lpstr>
      <vt:lpstr>Fragmentation</vt:lpstr>
      <vt:lpstr>Fragmentation</vt:lpstr>
      <vt:lpstr>Fragmentation</vt:lpstr>
      <vt:lpstr>Fragmentation</vt:lpstr>
      <vt:lpstr>Fragmentation</vt:lpstr>
      <vt:lpstr>Fragmentation</vt:lpstr>
      <vt:lpstr>Fragmentation</vt:lpstr>
      <vt:lpstr>IP Router Segmentation</vt:lpstr>
      <vt:lpstr>IP Router Segmentation</vt:lpstr>
      <vt:lpstr>Path MTU Discovery</vt:lpstr>
      <vt:lpstr>Path MTU Discovery</vt:lpstr>
      <vt:lpstr>Path MTU Discovery</vt:lpstr>
      <vt:lpstr>Path MTU Discovery</vt:lpstr>
      <vt:lpstr>Common MTUs</vt:lpstr>
      <vt:lpstr>Fragmentation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Layer</dc:title>
  <dc:creator>Kenneth M. Chipps Ph.D.</dc:creator>
  <cp:lastModifiedBy>Kenneth M. Chipps Ph.D.</cp:lastModifiedBy>
  <cp:revision>10</cp:revision>
  <dcterms:created xsi:type="dcterms:W3CDTF">2009-06-27T03:28:15Z</dcterms:created>
  <dcterms:modified xsi:type="dcterms:W3CDTF">2013-05-20T15:04:28Z</dcterms:modified>
</cp:coreProperties>
</file>