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6"/>
  </p:notesMasterIdLst>
  <p:handoutMasterIdLst>
    <p:handoutMasterId r:id="rId117"/>
  </p:handoutMasterIdLst>
  <p:sldIdLst>
    <p:sldId id="398" r:id="rId2"/>
    <p:sldId id="953" r:id="rId3"/>
    <p:sldId id="493" r:id="rId4"/>
    <p:sldId id="494" r:id="rId5"/>
    <p:sldId id="495" r:id="rId6"/>
    <p:sldId id="496" r:id="rId7"/>
    <p:sldId id="497" r:id="rId8"/>
    <p:sldId id="545" r:id="rId9"/>
    <p:sldId id="498" r:id="rId10"/>
    <p:sldId id="499" r:id="rId11"/>
    <p:sldId id="500" r:id="rId12"/>
    <p:sldId id="546" r:id="rId13"/>
    <p:sldId id="501" r:id="rId14"/>
    <p:sldId id="502" r:id="rId15"/>
    <p:sldId id="503" r:id="rId16"/>
    <p:sldId id="547" r:id="rId17"/>
    <p:sldId id="504" r:id="rId18"/>
    <p:sldId id="548" r:id="rId19"/>
    <p:sldId id="341" r:id="rId20"/>
    <p:sldId id="505" r:id="rId21"/>
    <p:sldId id="697" r:id="rId22"/>
    <p:sldId id="698" r:id="rId23"/>
    <p:sldId id="699" r:id="rId24"/>
    <p:sldId id="701" r:id="rId25"/>
    <p:sldId id="528" r:id="rId26"/>
    <p:sldId id="549" r:id="rId27"/>
    <p:sldId id="515" r:id="rId28"/>
    <p:sldId id="657" r:id="rId29"/>
    <p:sldId id="658" r:id="rId30"/>
    <p:sldId id="516" r:id="rId31"/>
    <p:sldId id="550" r:id="rId32"/>
    <p:sldId id="660" r:id="rId33"/>
    <p:sldId id="524" r:id="rId34"/>
    <p:sldId id="525" r:id="rId35"/>
    <p:sldId id="526" r:id="rId36"/>
    <p:sldId id="679" r:id="rId37"/>
    <p:sldId id="357" r:id="rId38"/>
    <p:sldId id="356" r:id="rId39"/>
    <p:sldId id="359" r:id="rId40"/>
    <p:sldId id="360" r:id="rId41"/>
    <p:sldId id="361" r:id="rId42"/>
    <p:sldId id="661" r:id="rId43"/>
    <p:sldId id="706" r:id="rId44"/>
    <p:sldId id="707" r:id="rId45"/>
    <p:sldId id="708" r:id="rId46"/>
    <p:sldId id="709" r:id="rId47"/>
    <p:sldId id="710" r:id="rId48"/>
    <p:sldId id="711" r:id="rId49"/>
    <p:sldId id="713" r:id="rId50"/>
    <p:sldId id="712" r:id="rId51"/>
    <p:sldId id="759" r:id="rId52"/>
    <p:sldId id="718" r:id="rId53"/>
    <p:sldId id="722" r:id="rId54"/>
    <p:sldId id="723" r:id="rId55"/>
    <p:sldId id="724" r:id="rId56"/>
    <p:sldId id="725" r:id="rId57"/>
    <p:sldId id="727" r:id="rId58"/>
    <p:sldId id="728" r:id="rId59"/>
    <p:sldId id="729" r:id="rId60"/>
    <p:sldId id="730" r:id="rId61"/>
    <p:sldId id="731" r:id="rId62"/>
    <p:sldId id="747" r:id="rId63"/>
    <p:sldId id="680" r:id="rId64"/>
    <p:sldId id="748" r:id="rId65"/>
    <p:sldId id="749" r:id="rId66"/>
    <p:sldId id="752" r:id="rId67"/>
    <p:sldId id="753" r:id="rId68"/>
    <p:sldId id="758" r:id="rId69"/>
    <p:sldId id="889" r:id="rId70"/>
    <p:sldId id="760" r:id="rId71"/>
    <p:sldId id="761" r:id="rId72"/>
    <p:sldId id="762" r:id="rId73"/>
    <p:sldId id="763" r:id="rId74"/>
    <p:sldId id="952" r:id="rId75"/>
    <p:sldId id="944" r:id="rId76"/>
    <p:sldId id="899" r:id="rId77"/>
    <p:sldId id="900" r:id="rId78"/>
    <p:sldId id="901" r:id="rId79"/>
    <p:sldId id="904" r:id="rId80"/>
    <p:sldId id="905" r:id="rId81"/>
    <p:sldId id="906" r:id="rId82"/>
    <p:sldId id="907" r:id="rId83"/>
    <p:sldId id="908" r:id="rId84"/>
    <p:sldId id="909" r:id="rId85"/>
    <p:sldId id="910" r:id="rId86"/>
    <p:sldId id="911" r:id="rId87"/>
    <p:sldId id="912" r:id="rId88"/>
    <p:sldId id="913" r:id="rId89"/>
    <p:sldId id="914" r:id="rId90"/>
    <p:sldId id="915" r:id="rId91"/>
    <p:sldId id="916" r:id="rId92"/>
    <p:sldId id="934" r:id="rId93"/>
    <p:sldId id="948" r:id="rId94"/>
    <p:sldId id="935" r:id="rId95"/>
    <p:sldId id="942" r:id="rId96"/>
    <p:sldId id="943" r:id="rId97"/>
    <p:sldId id="684" r:id="rId98"/>
    <p:sldId id="685" r:id="rId99"/>
    <p:sldId id="686" r:id="rId100"/>
    <p:sldId id="687" r:id="rId101"/>
    <p:sldId id="688" r:id="rId102"/>
    <p:sldId id="689" r:id="rId103"/>
    <p:sldId id="690" r:id="rId104"/>
    <p:sldId id="683" r:id="rId105"/>
    <p:sldId id="702" r:id="rId106"/>
    <p:sldId id="703" r:id="rId107"/>
    <p:sldId id="704" r:id="rId108"/>
    <p:sldId id="705" r:id="rId109"/>
    <p:sldId id="793" r:id="rId110"/>
    <p:sldId id="794" r:id="rId111"/>
    <p:sldId id="787" r:id="rId112"/>
    <p:sldId id="792" r:id="rId113"/>
    <p:sldId id="789" r:id="rId114"/>
    <p:sldId id="790" r:id="rId115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D1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354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67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DFE728-C483-4387-9497-04961F0E9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5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2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7B1C7E-DBAD-45DD-B406-E29BF0307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C3303-CC6A-4414-9103-99228C934B7A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F5798-8568-43F4-9ADA-CD9C5C77E89F}" type="slidenum">
              <a:rPr lang="en-US" smtClean="0"/>
              <a:pPr/>
              <a:t>62</a:t>
            </a:fld>
            <a:endParaRPr lang="en-US" dirty="0" smtClean="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AB269-46F8-4548-8328-C00974DA6BEE}" type="slidenum">
              <a:rPr lang="en-US" smtClean="0"/>
              <a:pPr/>
              <a:t>64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27FF5-B66A-4AF6-9C61-69F714FD1F91}" type="slidenum">
              <a:rPr lang="en-US" smtClean="0"/>
              <a:pPr/>
              <a:t>66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65B5E-A072-4648-9C1B-F54801607E46}" type="slidenum">
              <a:rPr lang="en-US" smtClean="0"/>
              <a:pPr/>
              <a:t>67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42364-4324-4016-B357-64CABA1204BA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EA39-1B3B-4C5C-B05B-D269AA758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21F0-32A6-419E-AC73-ED8FB166B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ACF83-4C7F-45FB-AA5E-CE1D19D2F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095B-283A-421B-AA33-53076C7F6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D0D46-EBAF-4600-A8D5-388133A7F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123AE-7AAD-4829-A8F3-F8AAB4D20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F2E2-3F4D-4F08-B49E-A0F9E1309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D3F9C-3BD7-481F-9359-AD04545C5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AFB3-644E-495C-A61B-7F37FDABF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AF11-2CDF-4736-AEAD-02D43B357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9831-9471-429A-B79E-132372EA2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EBC31-E3F1-49CB-BEB6-B2B1002DF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E629-5EFC-4EFB-8D1C-C20E5B416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06F281-16BB-4C79-A68D-25D179EB2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Network Addressing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Update 2011.03.21</a:t>
            </a:r>
            <a:br>
              <a:rPr lang="en-US" sz="2400" dirty="0" smtClean="0"/>
            </a:br>
            <a:r>
              <a:rPr lang="en-US" sz="2400" dirty="0" smtClean="0"/>
              <a:t>1.2.0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7900C-BBB1-464E-A613-582170958087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31BD4-07DD-4522-A0DF-2D02F1343D3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v Host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any device to separate the network portion of the IP address from the host portion another piece of information is required</a:t>
            </a:r>
          </a:p>
          <a:p>
            <a:pPr eaLnBrk="1" hangingPunct="1"/>
            <a:r>
              <a:rPr lang="en-US" dirty="0" smtClean="0"/>
              <a:t>This is the subnet mask</a:t>
            </a:r>
          </a:p>
          <a:p>
            <a:pPr eaLnBrk="1" hangingPunct="1"/>
            <a:r>
              <a:rPr lang="en-US" dirty="0" smtClean="0"/>
              <a:t>The subnet mask is used to identify to the layer 3 devices what part of the address is the network and what part is the end point or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5B8-9DDE-4E38-BC20-AA19F15B31AE}" type="slidenum">
              <a:rPr lang="en-US"/>
              <a:pPr/>
              <a:t>100</a:t>
            </a:fld>
            <a:endParaRPr lang="en-US" dirty="0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Addresses </a:t>
            </a:r>
            <a:r>
              <a:rPr lang="en-US" dirty="0"/>
              <a:t>Come From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beginning they came from the IANA – Internet Assigned Numbers Authority or actually Jon Postel</a:t>
            </a:r>
          </a:p>
          <a:p>
            <a:r>
              <a:rPr lang="en-US" dirty="0"/>
              <a:t>After his death in 1998 a new organization took over</a:t>
            </a:r>
          </a:p>
          <a:p>
            <a:r>
              <a:rPr lang="en-US" dirty="0"/>
              <a:t>ICANN – The Internet Corporation for Assigned Names and Numbers</a:t>
            </a:r>
          </a:p>
          <a:p>
            <a:r>
              <a:rPr lang="en-US" dirty="0"/>
              <a:t>But the addresses are still under the authority of 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3A8E-C57A-46CB-BDFE-83DEA8A02AA8}" type="slidenum">
              <a:rPr lang="en-US"/>
              <a:pPr/>
              <a:t>101</a:t>
            </a:fld>
            <a:endParaRPr lang="en-US" dirty="0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Addresses </a:t>
            </a:r>
            <a:r>
              <a:rPr lang="en-US" dirty="0"/>
              <a:t>Come From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543050"/>
            <a:ext cx="7823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2E9D-2AAF-41D1-8D86-7F24C3B9FC84}" type="slidenum">
              <a:rPr lang="en-US"/>
              <a:pPr/>
              <a:t>102</a:t>
            </a:fld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Addresses </a:t>
            </a:r>
            <a:r>
              <a:rPr lang="en-US" dirty="0"/>
              <a:t>Come From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9253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DDE1-0CBC-4053-A9A5-C16CDAD251CB}" type="slidenum">
              <a:rPr lang="en-US"/>
              <a:pPr/>
              <a:t>103</a:t>
            </a:fld>
            <a:endParaRPr lang="en-US" dirty="0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Addresses </a:t>
            </a:r>
            <a:r>
              <a:rPr lang="en-US" dirty="0"/>
              <a:t>Come From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But ICANN and IANA have assigned the day to day responsibility for handing out addresses to a group of regional </a:t>
            </a:r>
            <a:r>
              <a:rPr lang="en-US" dirty="0" smtClean="0"/>
              <a:t>registries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example</a:t>
            </a:r>
            <a:r>
              <a:rPr lang="en-US" baseline="0" dirty="0" smtClean="0"/>
              <a:t> addresses for North America come from ARIN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Addresses Come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62100"/>
            <a:ext cx="806026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Addresses Come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2" y="1600200"/>
            <a:ext cx="4859338" cy="3608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Addresses</a:t>
            </a:r>
            <a:r>
              <a:rPr lang="en-US" baseline="0" dirty="0" smtClean="0"/>
              <a:t> Come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this level ISPs of various</a:t>
            </a:r>
            <a:r>
              <a:rPr lang="en-US" baseline="0" dirty="0" smtClean="0"/>
              <a:t> sizes hand out the addresses to each other until finally to the end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Addresses Come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600200"/>
            <a:ext cx="6194425" cy="390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types of addresses in terms of the population they serve seen</a:t>
            </a:r>
            <a:r>
              <a:rPr lang="en-US" baseline="0" dirty="0" smtClean="0"/>
              <a:t> in a network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Multicast</a:t>
            </a:r>
          </a:p>
          <a:p>
            <a:pPr lvl="1"/>
            <a:r>
              <a:rPr lang="en-US" dirty="0" smtClean="0"/>
              <a:t>Broadcast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Unicast traffic</a:t>
            </a:r>
            <a:r>
              <a:rPr lang="en-US" baseline="0" dirty="0" smtClean="0"/>
              <a:t> has the address of a single end point in the address field</a:t>
            </a:r>
          </a:p>
          <a:p>
            <a:pPr lvl="1"/>
            <a:r>
              <a:rPr lang="en-US" baseline="0" dirty="0" smtClean="0"/>
              <a:t>It is the only device that reads it in</a:t>
            </a:r>
          </a:p>
          <a:p>
            <a:pPr lvl="0"/>
            <a:r>
              <a:rPr lang="en-US" dirty="0" smtClean="0"/>
              <a:t>There</a:t>
            </a:r>
            <a:r>
              <a:rPr lang="en-US" baseline="0" dirty="0" smtClean="0"/>
              <a:t> are several special use unicast addresses</a:t>
            </a:r>
          </a:p>
          <a:p>
            <a:pPr lvl="1"/>
            <a:r>
              <a:rPr lang="en-US" dirty="0" smtClean="0"/>
              <a:t>Default Route</a:t>
            </a:r>
          </a:p>
          <a:p>
            <a:pPr lvl="1"/>
            <a:r>
              <a:rPr lang="en-US" dirty="0" smtClean="0"/>
              <a:t>Loopback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8369D-1EEF-4031-BB57-D81C177E65D8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v Host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layer 3 device is only concerned with delivering the packet to the final network</a:t>
            </a:r>
          </a:p>
          <a:p>
            <a:pPr eaLnBrk="1" hangingPunct="1"/>
            <a:r>
              <a:rPr lang="en-US" dirty="0" smtClean="0"/>
              <a:t>So each layer 3 device applies the subnet mask to the entire destination address of the 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</a:t>
            </a:r>
            <a:r>
              <a:rPr lang="en-US" baseline="0" dirty="0" smtClean="0"/>
              <a:t> Route</a:t>
            </a:r>
          </a:p>
          <a:p>
            <a:pPr lvl="1"/>
            <a:r>
              <a:rPr lang="en-US" dirty="0" smtClean="0"/>
              <a:t>0.0.0.0</a:t>
            </a:r>
          </a:p>
          <a:p>
            <a:pPr lvl="2"/>
            <a:r>
              <a:rPr lang="en-US" dirty="0" smtClean="0"/>
              <a:t>This says to send everything</a:t>
            </a:r>
            <a:r>
              <a:rPr lang="en-US" baseline="0" dirty="0" smtClean="0"/>
              <a:t> that does not belong on the local network to this port so it can exit the network</a:t>
            </a:r>
          </a:p>
          <a:p>
            <a:pPr lvl="0"/>
            <a:r>
              <a:rPr lang="en-US" dirty="0" smtClean="0"/>
              <a:t>Loopback</a:t>
            </a:r>
          </a:p>
          <a:p>
            <a:pPr lvl="1"/>
            <a:r>
              <a:rPr lang="en-US" dirty="0" smtClean="0"/>
              <a:t>127.0.0.1</a:t>
            </a:r>
          </a:p>
          <a:p>
            <a:pPr lvl="2"/>
            <a:r>
              <a:rPr lang="en-US" dirty="0" smtClean="0"/>
              <a:t>This sends the traffic back to the sender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Multicast traffic has the address of a multicast IP address in the address field</a:t>
            </a:r>
          </a:p>
          <a:p>
            <a:pPr lvl="1"/>
            <a:r>
              <a:rPr lang="en-US" baseline="0" dirty="0" smtClean="0"/>
              <a:t>Only those devices tuned into that stream read it</a:t>
            </a:r>
          </a:p>
          <a:p>
            <a:pPr lvl="0"/>
            <a:r>
              <a:rPr lang="en-US" baseline="0" dirty="0" smtClean="0"/>
              <a:t>The multicast address is used to conserve bandwidth by allowing a single packet to be read by all who tune into the transmission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These are the 224.0.0.0 to 239.255.255.255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Broadcast traffic has the broadcast address in the address field</a:t>
            </a:r>
          </a:p>
          <a:p>
            <a:pPr lvl="1"/>
            <a:r>
              <a:rPr lang="en-US" baseline="0" dirty="0" smtClean="0"/>
              <a:t>All NICs read the frame</a:t>
            </a:r>
          </a:p>
          <a:p>
            <a:pPr lvl="1"/>
            <a:r>
              <a:rPr lang="en-US" baseline="0" dirty="0" smtClean="0"/>
              <a:t>There are two types of broadcasts</a:t>
            </a:r>
          </a:p>
          <a:p>
            <a:pPr lvl="2"/>
            <a:r>
              <a:rPr lang="en-US" dirty="0" smtClean="0"/>
              <a:t>Directed</a:t>
            </a:r>
          </a:p>
          <a:p>
            <a:pPr lvl="3"/>
            <a:r>
              <a:rPr lang="en-US" dirty="0" smtClean="0"/>
              <a:t>All hosts</a:t>
            </a:r>
            <a:r>
              <a:rPr lang="en-US" baseline="0" dirty="0" smtClean="0"/>
              <a:t> on a specific network</a:t>
            </a:r>
          </a:p>
          <a:p>
            <a:pPr lvl="3"/>
            <a:r>
              <a:rPr lang="en-US" baseline="0" dirty="0" smtClean="0"/>
              <a:t>Uses the highest host number</a:t>
            </a:r>
          </a:p>
          <a:p>
            <a:pPr lvl="3"/>
            <a:r>
              <a:rPr lang="en-US" baseline="0" dirty="0" smtClean="0"/>
              <a:t>The one that is all 1s</a:t>
            </a:r>
          </a:p>
          <a:p>
            <a:pPr lvl="3"/>
            <a:r>
              <a:rPr lang="en-US" baseline="0" dirty="0" smtClean="0"/>
              <a:t>For example</a:t>
            </a:r>
          </a:p>
          <a:p>
            <a:pPr lvl="4"/>
            <a:r>
              <a:rPr lang="en-US" dirty="0" smtClean="0"/>
              <a:t>192.168.1.255</a:t>
            </a:r>
          </a:p>
          <a:p>
            <a:pPr lvl="3"/>
            <a:r>
              <a:rPr lang="en-US" dirty="0" smtClean="0"/>
              <a:t>Can be</a:t>
            </a:r>
            <a:r>
              <a:rPr lang="en-US" baseline="0" dirty="0" smtClean="0"/>
              <a:t> forwarded if desired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Limited</a:t>
            </a:r>
          </a:p>
          <a:p>
            <a:pPr lvl="3"/>
            <a:r>
              <a:rPr lang="en-US" dirty="0" smtClean="0"/>
              <a:t>All hosts on the local network</a:t>
            </a:r>
          </a:p>
          <a:p>
            <a:pPr lvl="4"/>
            <a:r>
              <a:rPr lang="en-US" dirty="0" smtClean="0"/>
              <a:t>255.255.255.255</a:t>
            </a:r>
          </a:p>
          <a:p>
            <a:pPr lvl="3"/>
            <a:r>
              <a:rPr lang="en-US" dirty="0" smtClean="0"/>
              <a:t>Not forwarded by layer</a:t>
            </a:r>
            <a:r>
              <a:rPr lang="en-US" baseline="0" dirty="0" smtClean="0"/>
              <a:t> 3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BCA6DD-F746-4329-A410-C435AD4547A7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v Host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Where the subnet mask, when converted to binary, stops, when viewed from left to right, the layer 3 device knows the part of the IP destination address that represents the network and what part the host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layer 3 device then determines if one of its directly attached networks has that network address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it does, then the packet has arrived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49EC0-C196-4D80-9940-E1BA9796C72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v Host</a:t>
            </a: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it does not, then the layer 3 device sends the packet on to another layer 3 device</a:t>
            </a:r>
          </a:p>
          <a:p>
            <a:pPr eaLnBrk="1" hangingPunct="1"/>
            <a:r>
              <a:rPr lang="en-US" dirty="0" smtClean="0"/>
              <a:t>For example, assume the following</a:t>
            </a:r>
          </a:p>
          <a:p>
            <a:pPr eaLnBrk="1" hangingPunct="1"/>
            <a:r>
              <a:rPr lang="en-US" dirty="0" smtClean="0"/>
              <a:t>IP address 168.35.2.23 with a subnet mask of 255.255.255.0</a:t>
            </a:r>
          </a:p>
          <a:p>
            <a:pPr eaLnBrk="1" hangingPunct="1"/>
            <a:r>
              <a:rPr lang="en-US" dirty="0" smtClean="0"/>
              <a:t>Where does the network part of the 168.35.2.23 address stop and the host part begin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20A64-F7BF-45A7-8D55-0928385D4984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v Host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determine this convert the subnet mask to binary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this case 255.255.255.0 converts to 11111111.11111111.11111111.00000000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Without even converting the IP address to binary we can see that the first three octets in this example belong to the network part of the IP address of 168.35.2.23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DD435-1EE6-416E-BEAF-C1462E72673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v Host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So the network in this example is 168.35.2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final step is for the layer 3 device to deliver the data in this packet to the device on the LAN that is named 23, in this example</a:t>
            </a:r>
          </a:p>
          <a:p>
            <a:pPr eaLnBrk="1" hangingPunct="1"/>
            <a:r>
              <a:rPr lang="en-US" dirty="0" smtClean="0"/>
              <a:t>As we have seen this is done by the layer 3 device using the ARP protocol to ask who on the 168.35.2 network is named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E5EF7-1176-4CBF-9F57-DA1CB50AA079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v Host</a:t>
            </a:r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23 answers back to the layer 3 device with its MAC address</a:t>
            </a:r>
          </a:p>
          <a:p>
            <a:pPr eaLnBrk="1" hangingPunct="1"/>
            <a:r>
              <a:rPr lang="en-US" dirty="0" smtClean="0"/>
              <a:t>The layer 3 device then takes the data out of the packet, turns it into a frame, and using the MAC address sends it out onto the LAN for final delivery to 23 using the MAC address of 23 for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47633-0433-4B07-B0DC-5AF202B45159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Notation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notation of the address refers to how IP addresses are written</a:t>
            </a:r>
          </a:p>
          <a:p>
            <a:pPr eaLnBrk="1" hangingPunct="1"/>
            <a:r>
              <a:rPr lang="en-US" dirty="0" smtClean="0"/>
              <a:t>These addresses are 32 bits or 4 octets long</a:t>
            </a:r>
          </a:p>
          <a:p>
            <a:pPr eaLnBrk="1" hangingPunct="1"/>
            <a:r>
              <a:rPr lang="en-US" dirty="0" smtClean="0"/>
              <a:t>The 32 bits are divided into four groups of eight bits each</a:t>
            </a:r>
          </a:p>
          <a:p>
            <a:pPr eaLnBrk="1" hangingPunct="1"/>
            <a:r>
              <a:rPr lang="en-US" dirty="0" smtClean="0"/>
              <a:t>Each part of the address is separated by a dot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990CD7-1BA7-4750-9EDB-5FF47CEC7447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Notation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Being in binary this means there are 2 to the 32</a:t>
            </a:r>
            <a:r>
              <a:rPr lang="en-US" baseline="30000" dirty="0" smtClean="0"/>
              <a:t>nd</a:t>
            </a:r>
            <a:r>
              <a:rPr lang="en-US" dirty="0" smtClean="0"/>
              <a:t> possible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A3902-76C2-4974-9089-678C04290F9F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Addressing Format </a:t>
            </a:r>
          </a:p>
        </p:txBody>
      </p:sp>
      <p:pic>
        <p:nvPicPr>
          <p:cNvPr id="134149" name="Picture 4" descr="92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</a:t>
            </a:r>
            <a:r>
              <a:rPr lang="en-US" baseline="0" dirty="0" smtClean="0"/>
              <a:t>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network addressing is done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43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D40933-31B2-45E7-8F69-E383DDA47BB2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Notation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That is 4,294,967,295 possible addresses</a:t>
            </a:r>
          </a:p>
          <a:p>
            <a:pPr eaLnBrk="1" hangingPunct="1"/>
            <a:r>
              <a:rPr lang="en-US" dirty="0" smtClean="0"/>
              <a:t>An IP address looks like this</a:t>
            </a:r>
          </a:p>
          <a:p>
            <a:pPr lvl="1" eaLnBrk="1" hangingPunct="1"/>
            <a:r>
              <a:rPr lang="en-US" dirty="0" smtClean="0"/>
              <a:t>In decimal</a:t>
            </a:r>
          </a:p>
          <a:p>
            <a:pPr lvl="2" eaLnBrk="1" hangingPunct="1"/>
            <a:r>
              <a:rPr lang="en-US" dirty="0" smtClean="0"/>
              <a:t>145.10.34.3</a:t>
            </a:r>
          </a:p>
          <a:p>
            <a:pPr lvl="1" eaLnBrk="1" hangingPunct="1"/>
            <a:r>
              <a:rPr lang="en-US" dirty="0" smtClean="0"/>
              <a:t>In binary</a:t>
            </a:r>
          </a:p>
          <a:p>
            <a:pPr lvl="2" eaLnBrk="1" hangingPunct="1"/>
            <a:r>
              <a:rPr lang="en-US" dirty="0" smtClean="0"/>
              <a:t>10010001.00001010. 00100010.00000011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F59D-FBD0-40E5-9717-3E5BEE63D66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of </a:t>
            </a:r>
            <a:r>
              <a:rPr lang="en-US" dirty="0" smtClean="0"/>
              <a:t>Addressing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 will discuss each of the methods that have been and are now being used to handle addressing in TCP/IP internetworks</a:t>
            </a:r>
          </a:p>
          <a:p>
            <a:r>
              <a:rPr lang="en-US" dirty="0"/>
              <a:t>In the very beginning back in January of 1980 an address was just an address</a:t>
            </a:r>
          </a:p>
          <a:p>
            <a:r>
              <a:rPr lang="en-US" dirty="0"/>
              <a:t>The first part was the network and the last part was the host</a:t>
            </a:r>
          </a:p>
          <a:p>
            <a:r>
              <a:rPr lang="en-US" dirty="0"/>
              <a:t>Soon this gave way to the same form for the address but divided by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4D6-5024-4A15-A6E6-481B877B808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of </a:t>
            </a:r>
            <a:r>
              <a:rPr lang="en-US" dirty="0" smtClean="0"/>
              <a:t>Addressing</a:t>
            </a:r>
            <a:endParaRPr lang="en-US" dirty="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will be seen classful addressing soon proved to be much too limiting</a:t>
            </a:r>
          </a:p>
          <a:p>
            <a:r>
              <a:rPr lang="en-US" dirty="0" smtClean="0"/>
              <a:t>Let’s now go </a:t>
            </a:r>
            <a:r>
              <a:rPr lang="en-US" dirty="0"/>
              <a:t>through each of the kludges that have been applied to IP addressing from the beginning to the </a:t>
            </a:r>
            <a:r>
              <a:rPr lang="en-US" dirty="0" smtClean="0"/>
              <a:t>present to deal with these limitations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BD68-A234-45DE-A5D2-C459368FDD1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of </a:t>
            </a:r>
            <a:r>
              <a:rPr lang="en-US" dirty="0" smtClean="0"/>
              <a:t>Addressing</a:t>
            </a:r>
            <a:endParaRPr lang="en-US" dirty="0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methods in order include</a:t>
            </a:r>
          </a:p>
          <a:p>
            <a:pPr lvl="1"/>
            <a:r>
              <a:rPr lang="en-US" dirty="0"/>
              <a:t>RFC 760 Form</a:t>
            </a:r>
          </a:p>
          <a:p>
            <a:pPr lvl="1"/>
            <a:r>
              <a:rPr lang="en-US" dirty="0" smtClean="0"/>
              <a:t>Classful Addressing</a:t>
            </a:r>
            <a:endParaRPr lang="en-US" dirty="0"/>
          </a:p>
          <a:p>
            <a:pPr lvl="1"/>
            <a:r>
              <a:rPr lang="en-US" dirty="0"/>
              <a:t>Fixed Length Subnetting</a:t>
            </a:r>
          </a:p>
          <a:p>
            <a:pPr lvl="1"/>
            <a:r>
              <a:rPr lang="en-US" dirty="0" smtClean="0"/>
              <a:t>CIDR</a:t>
            </a:r>
          </a:p>
          <a:p>
            <a:pPr lvl="1"/>
            <a:r>
              <a:rPr lang="en-US" dirty="0" smtClean="0"/>
              <a:t>Private Address Space</a:t>
            </a:r>
          </a:p>
          <a:p>
            <a:pPr lvl="1"/>
            <a:r>
              <a:rPr lang="en-US" dirty="0" smtClean="0"/>
              <a:t>NAT</a:t>
            </a:r>
          </a:p>
          <a:p>
            <a:r>
              <a:rPr lang="en-US" dirty="0" smtClean="0"/>
              <a:t>At </a:t>
            </a:r>
            <a:r>
              <a:rPr lang="en-US" dirty="0"/>
              <a:t>present a combination is used</a:t>
            </a:r>
          </a:p>
          <a:p>
            <a:pPr lvl="1"/>
            <a:r>
              <a:rPr lang="en-US" dirty="0"/>
              <a:t>CIDR with NAT and Private Address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9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16FB86-F1B3-46B6-B6DF-23E3D8D3194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Form</a:t>
            </a:r>
            <a:r>
              <a:rPr lang="en-US" baseline="0" dirty="0" smtClean="0"/>
              <a:t> of an </a:t>
            </a:r>
            <a:r>
              <a:rPr lang="en-US" dirty="0" smtClean="0"/>
              <a:t>IP Address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Where did IP addresses come from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Long ago and far away - I say this since they were invented in California which is certainly far away from Texas, at least in a cultural sense - the first form of an IP address was developed in January 1980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 IP address in its original form looked like</a:t>
            </a:r>
            <a:r>
              <a:rPr lang="en-US" baseline="0" dirty="0" smtClean="0"/>
              <a:t>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network.host.host.host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1E5577-DB37-4F4C-9073-2F755D656739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Form of an IP Address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an address that indicates a network and a host on that network</a:t>
            </a:r>
          </a:p>
          <a:p>
            <a:pPr eaLnBrk="1" hangingPunct="1"/>
            <a:r>
              <a:rPr lang="en-US" dirty="0" smtClean="0"/>
              <a:t>As RFC 760 says</a:t>
            </a:r>
          </a:p>
          <a:p>
            <a:pPr lvl="1" eaLnBrk="1" hangingPunct="1"/>
            <a:r>
              <a:rPr lang="en-US" dirty="0" smtClean="0"/>
              <a:t>Addresses are fixed length of four octets (32 bits)</a:t>
            </a:r>
          </a:p>
          <a:p>
            <a:pPr lvl="1" eaLnBrk="1" hangingPunct="1"/>
            <a:r>
              <a:rPr lang="en-US" dirty="0" smtClean="0"/>
              <a:t>An address begins with a one octet network number, followed by a three octet local address</a:t>
            </a:r>
          </a:p>
          <a:p>
            <a:pPr lvl="1" eaLnBrk="1" hangingPunct="1"/>
            <a:r>
              <a:rPr lang="en-US" dirty="0" smtClean="0"/>
              <a:t>This three octet field is called the "rest"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41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B24C02-6B46-4903-9742-E60EEC68E144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Form of an IP Address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Source Address: 32 bits The source address</a:t>
            </a:r>
          </a:p>
          <a:p>
            <a:pPr lvl="1" eaLnBrk="1" hangingPunct="1"/>
            <a:r>
              <a:rPr lang="en-US" dirty="0" smtClean="0"/>
              <a:t>The first octet is the Source Network, and the following three octets are the Source Local Address</a:t>
            </a:r>
          </a:p>
          <a:p>
            <a:pPr lvl="1" eaLnBrk="1" hangingPunct="1"/>
            <a:r>
              <a:rPr lang="en-US" dirty="0" smtClean="0"/>
              <a:t>Destination Address: 32 bits The destination address</a:t>
            </a:r>
          </a:p>
          <a:p>
            <a:pPr lvl="1" eaLnBrk="1" hangingPunct="1"/>
            <a:r>
              <a:rPr lang="en-US" dirty="0" smtClean="0"/>
              <a:t>The first octet is the Destination Network, and the following three octets are the Destination Local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42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8D00E1-186A-4213-A4A8-6CDD60EA2231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Form of</a:t>
            </a:r>
            <a:r>
              <a:rPr lang="en-US" baseline="0" dirty="0" smtClean="0"/>
              <a:t> an IP Address</a:t>
            </a:r>
            <a:endParaRPr lang="en-US" dirty="0" smtClean="0"/>
          </a:p>
        </p:txBody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 that when IP addressing was first defined in January 1980 in RFC 760 an address was simple, just</a:t>
            </a:r>
          </a:p>
          <a:p>
            <a:pPr lvl="1" eaLnBrk="1" hangingPunct="1"/>
            <a:r>
              <a:rPr lang="en-US" dirty="0" smtClean="0"/>
              <a:t>network.host.host.host</a:t>
            </a:r>
          </a:p>
          <a:p>
            <a:pPr lvl="0" eaLnBrk="1" hangingPunct="1"/>
            <a:r>
              <a:rPr lang="en-US" dirty="0" smtClean="0"/>
              <a:t>Our life would be</a:t>
            </a:r>
            <a:r>
              <a:rPr lang="en-US" baseline="0" dirty="0" smtClean="0"/>
              <a:t> so simple if the assumption made in 1980 had been correct</a:t>
            </a:r>
          </a:p>
          <a:p>
            <a:pPr lvl="0" eaLnBrk="1" hangingPunct="1"/>
            <a:r>
              <a:rPr lang="en-US" baseline="0" dirty="0" smtClean="0"/>
              <a:t>The assumption was that the world as we knew it then would never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Form of an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world in 1980 was one of a very, very few networks; each one with many hosts</a:t>
            </a:r>
          </a:p>
          <a:p>
            <a:pPr eaLnBrk="1" hangingPunct="1"/>
            <a:r>
              <a:rPr lang="en-US" baseline="0" dirty="0" smtClean="0"/>
              <a:t>So the form of network.host.host.host worked very well</a:t>
            </a:r>
          </a:p>
          <a:p>
            <a:pPr eaLnBrk="1" hangingPunct="1"/>
            <a:r>
              <a:rPr lang="en-US" baseline="0" dirty="0" smtClean="0"/>
              <a:t>It produces 256 networks with 16,777,216 hosts each</a:t>
            </a:r>
          </a:p>
          <a:p>
            <a:pPr eaLnBrk="1" hangingPunct="1"/>
            <a:r>
              <a:rPr lang="en-US" baseline="0" dirty="0" smtClean="0"/>
              <a:t>Unfortunately that world soon ended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Form of an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was replaced by one with many networks; each one with only a few hosts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673E-B31B-4425-9998-050815A49B8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Layer Address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network layer address provides the globally accepted method used to identify an entity at the network layer</a:t>
            </a:r>
          </a:p>
          <a:p>
            <a:pPr eaLnBrk="1" hangingPunct="1"/>
            <a:r>
              <a:rPr lang="en-US" dirty="0" smtClean="0"/>
              <a:t>Network addresses usually exist within a hierarchical address space and sometimes are called virtual or logical addresses since they</a:t>
            </a:r>
            <a:r>
              <a:rPr lang="en-US" baseline="0" dirty="0" smtClean="0"/>
              <a:t> are temporary addresses</a:t>
            </a:r>
            <a:endParaRPr lang="en-US" dirty="0" smtClean="0"/>
          </a:p>
          <a:p>
            <a:pPr eaLnBrk="1" hangingPunct="1"/>
            <a:r>
              <a:rPr lang="en-US" dirty="0" smtClean="0"/>
              <a:t>When TCP/IP is the routed protocol being used these addresses are IP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43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7426A-CBD1-41DC-B5FF-F869A6C50B14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Classful Addressing</a:t>
            </a: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 in September 1981 RFC 791 introduced classful addressing</a:t>
            </a:r>
          </a:p>
          <a:p>
            <a:pPr eaLnBrk="1" hangingPunct="1"/>
            <a:r>
              <a:rPr lang="en-US" dirty="0" smtClean="0"/>
              <a:t>As RFC 791 says</a:t>
            </a:r>
          </a:p>
          <a:p>
            <a:pPr lvl="1" eaLnBrk="1" hangingPunct="1"/>
            <a:r>
              <a:rPr lang="en-US" dirty="0" smtClean="0"/>
              <a:t>Addresses are fixed length of four octets (32 bits)</a:t>
            </a:r>
          </a:p>
          <a:p>
            <a:pPr lvl="1" eaLnBrk="1" hangingPunct="1"/>
            <a:r>
              <a:rPr lang="en-US" dirty="0" smtClean="0"/>
              <a:t>An address begins with a network number, followed by local address (called the "rest" field)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FBF20-8F43-4ACB-9C33-CB346C5F9457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Classful Addressing</a:t>
            </a:r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There are three formats or classes of internet addresses: in class a, the high order bit is zero, the next 7 bits are the network, and the last 24 bits are the local address; in class b, the high order two bits are one-zero, the next 14 bits are the network and the last 16 bits are the local address; in class c, the high order three bits are one-one-zero, the next 21 bits are the network and the last 8 bits are the local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Classful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US" dirty="0" smtClean="0"/>
              <a:t>Let’s look at classful addressing as it once existed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53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C3DEF-C9C1-48D3-AF48-FFF6EF100C74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Classful Addressing</a:t>
            </a:r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Class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Was for large companies with many hosts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Of which there would be few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126 networks each with 16,774,216 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Class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For medium size companies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16,384 networks each with 65,535 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Class 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For small companies with few hosts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Of which there would be many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2,097,152 networks each with 254 hosts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F95B6C-F392-4A08-90F6-C85BF6E27D89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Classful Addressing</a:t>
            </a:r>
          </a:p>
        </p:txBody>
      </p:sp>
      <p:graphicFrame>
        <p:nvGraphicFramePr>
          <p:cNvPr id="342019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193088" cy="3185160"/>
        </p:xfrm>
        <a:graphic>
          <a:graphicData uri="http://schemas.openxmlformats.org/drawingml/2006/table">
            <a:tbl>
              <a:tblPr/>
              <a:tblGrid>
                <a:gridCol w="1254125"/>
                <a:gridCol w="2000250"/>
                <a:gridCol w="1647825"/>
                <a:gridCol w="1644650"/>
                <a:gridCol w="164623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to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to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to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to 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MULTICAST ADRRESSES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55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9CE8E-789E-4F0F-BD14-28B356B1B64F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Address Ranges</a:t>
            </a:r>
          </a:p>
        </p:txBody>
      </p:sp>
      <p:graphicFrame>
        <p:nvGraphicFramePr>
          <p:cNvPr id="343043" name="Group 3"/>
          <p:cNvGraphicFramePr>
            <a:graphicFrameLocks noGrp="1"/>
          </p:cNvGraphicFramePr>
          <p:nvPr>
            <p:ph type="tbl" idx="1"/>
          </p:nvPr>
        </p:nvGraphicFramePr>
        <p:xfrm>
          <a:off x="2151063" y="1600200"/>
          <a:ext cx="4841875" cy="4648200"/>
        </p:xfrm>
        <a:graphic>
          <a:graphicData uri="http://schemas.openxmlformats.org/drawingml/2006/table">
            <a:tbl>
              <a:tblPr/>
              <a:tblGrid>
                <a:gridCol w="1774825"/>
                <a:gridCol w="306705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 Octet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 – 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 – 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 – 239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Classful</a:t>
            </a:r>
            <a:r>
              <a:rPr lang="en-US" baseline="0" dirty="0" smtClean="0"/>
              <a:t> Addressing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095B-283A-421B-AA33-53076C7F6C0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370638" cy="437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60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88C4E-6CC2-4FE4-967C-DC6A5351AECA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A Address</a:t>
            </a:r>
          </a:p>
        </p:txBody>
      </p:sp>
      <p:pic>
        <p:nvPicPr>
          <p:cNvPr id="160773" name="Picture 3" descr="92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183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61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FB5214-F20E-4F16-99D3-5042A32619A8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B Address</a:t>
            </a:r>
          </a:p>
        </p:txBody>
      </p:sp>
      <p:pic>
        <p:nvPicPr>
          <p:cNvPr id="161797" name="Picture 3" descr="92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62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E6589-7502-4858-AC9D-EFC75B371A3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162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C Address</a:t>
            </a:r>
          </a:p>
        </p:txBody>
      </p:sp>
      <p:pic>
        <p:nvPicPr>
          <p:cNvPr id="162821" name="Picture 3" descr="92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247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57E24-0904-4463-BEE8-BA24B11FBFBF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Addresses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IP address has two functions</a:t>
            </a:r>
          </a:p>
          <a:p>
            <a:pPr lvl="1" eaLnBrk="1" hangingPunct="1"/>
            <a:r>
              <a:rPr lang="en-US" dirty="0" smtClean="0"/>
              <a:t>First, indicate where in the internetwork a computer is located</a:t>
            </a:r>
          </a:p>
          <a:p>
            <a:pPr lvl="2" eaLnBrk="1" hangingPunct="1"/>
            <a:r>
              <a:rPr lang="en-US" dirty="0" smtClean="0"/>
              <a:t>In other words, in what particular network in this internetwork is an individual host located</a:t>
            </a:r>
          </a:p>
          <a:p>
            <a:pPr lvl="1" eaLnBrk="1" hangingPunct="1"/>
            <a:r>
              <a:rPr lang="en-US" dirty="0" smtClean="0"/>
              <a:t>Second, identify a device or more accurately an interface on a device on that network</a:t>
            </a:r>
          </a:p>
          <a:p>
            <a:pPr lvl="0" eaLnBrk="1" hangingPunct="1"/>
            <a:r>
              <a:rPr lang="en-US" dirty="0" smtClean="0"/>
              <a:t>For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63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51B2D5-EFB2-4459-A6C9-0C90E84DBFF3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D Address</a:t>
            </a:r>
          </a:p>
        </p:txBody>
      </p:sp>
      <p:pic>
        <p:nvPicPr>
          <p:cNvPr id="163845" name="Picture 3" descr="92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8515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64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B7B07-A64F-4953-9812-C7F0E331EFD4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E Address</a:t>
            </a:r>
          </a:p>
        </p:txBody>
      </p:sp>
      <p:pic>
        <p:nvPicPr>
          <p:cNvPr id="164869" name="Picture 3" descr="92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1600200"/>
            <a:ext cx="5781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Address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reason address classes were invented was because we were running out of network addresses as 256 proved to be way too few</a:t>
            </a:r>
          </a:p>
          <a:p>
            <a:r>
              <a:rPr lang="en-US" dirty="0" smtClean="0"/>
              <a:t>The invention of address classes is the first time addresses were subnetted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 Private</a:t>
            </a:r>
            <a:r>
              <a:rPr lang="en-US" baseline="0" dirty="0" smtClean="0"/>
              <a:t>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more and more bits from the original host section of 24 bits were used</a:t>
            </a:r>
            <a:r>
              <a:rPr lang="en-US" baseline="0" dirty="0" smtClean="0"/>
              <a:t> to create new subnets to meet the demand for more network addresses as the table above shows there were fewer and fewer bits left for host addresses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 Private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Computer scientists much prefer that a every host attached to a network is directly reachable by any other host on any network in the internetwork</a:t>
            </a:r>
          </a:p>
          <a:p>
            <a:r>
              <a:rPr lang="en-US" baseline="0" dirty="0" smtClean="0"/>
              <a:t>As classful addressing and then CIDR used more and more of the 32 available bits to create new subnets this produced a shortage of host addresses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 Private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 solution is a movement to a new version of IP</a:t>
            </a:r>
          </a:p>
          <a:p>
            <a:r>
              <a:rPr lang="en-US" baseline="0" dirty="0" smtClean="0"/>
              <a:t>That new version is IP6</a:t>
            </a:r>
          </a:p>
          <a:p>
            <a:r>
              <a:rPr lang="en-US" baseline="0" dirty="0" smtClean="0"/>
              <a:t>However, when this problem became apparent a temporary fix was developed that later on took hold</a:t>
            </a:r>
          </a:p>
          <a:p>
            <a:r>
              <a:rPr lang="en-US" baseline="0" dirty="0" smtClean="0"/>
              <a:t>This has pushed the adaption of IPv6 back</a:t>
            </a:r>
          </a:p>
          <a:p>
            <a:r>
              <a:rPr lang="en-US" baseline="0" dirty="0" smtClean="0"/>
              <a:t>What was temporary, is now permanent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 Private</a:t>
            </a:r>
            <a:r>
              <a:rPr lang="en-US" baseline="0" dirty="0" smtClean="0"/>
              <a:t>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works by setting aside a portion of each former address class for use on internal networks</a:t>
            </a:r>
          </a:p>
          <a:p>
            <a:r>
              <a:rPr lang="en-US" baseline="0" dirty="0" smtClean="0"/>
              <a:t>These are called RFC 1918 or private addresses</a:t>
            </a:r>
          </a:p>
          <a:p>
            <a:r>
              <a:rPr lang="en-US" baseline="0" dirty="0" smtClean="0"/>
              <a:t>The idea was to use these addresses on all of the internal networks and leave the other addresses for the external links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 Private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By doing this the address shortage was solved, at least for a while</a:t>
            </a:r>
          </a:p>
          <a:p>
            <a:r>
              <a:rPr lang="en-US" baseline="0" dirty="0" smtClean="0"/>
              <a:t>So now most organizations use the private addresses inside there own locations, then only use public addresses when talking to the outside world</a:t>
            </a:r>
          </a:p>
          <a:p>
            <a:r>
              <a:rPr lang="en-US" dirty="0" smtClean="0"/>
              <a:t>Let’s see what these private addresses look like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 Private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10.0.0.0 - 10.255.255.255/8</a:t>
            </a:r>
          </a:p>
          <a:p>
            <a:r>
              <a:rPr lang="pt-BR" dirty="0" smtClean="0"/>
              <a:t>172.16.0.0 - 172.31.255.255/12</a:t>
            </a:r>
          </a:p>
          <a:p>
            <a:r>
              <a:rPr lang="pt-BR" dirty="0" smtClean="0"/>
              <a:t>192.168.0.0 - 192.168.255.255/16</a:t>
            </a:r>
          </a:p>
          <a:p>
            <a:r>
              <a:rPr lang="en-US" dirty="0" smtClean="0"/>
              <a:t>As the RFC says</a:t>
            </a:r>
          </a:p>
          <a:p>
            <a:pPr lvl="1"/>
            <a:r>
              <a:rPr lang="en-US" dirty="0" smtClean="0"/>
              <a:t>The first block is nothing but a single class A network number, while the second block is a set of 16 contiguous class B network numbers, and third block is a set of 256 contiguous class C network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 Private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3 devices never send a packet</a:t>
            </a:r>
            <a:r>
              <a:rPr lang="en-US" baseline="0" dirty="0" smtClean="0"/>
              <a:t> out of their own network to an external network using the private address as the source IP address</a:t>
            </a:r>
          </a:p>
          <a:p>
            <a:r>
              <a:rPr lang="en-US" baseline="0" dirty="0" smtClean="0"/>
              <a:t>How then does an organization talk to the outside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2F09A-269C-4B30-BC4A-8A009883F97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Entry Points</a:t>
            </a:r>
          </a:p>
        </p:txBody>
      </p:sp>
      <p:pic>
        <p:nvPicPr>
          <p:cNvPr id="119813" name="Picture 3" descr="Cisco2500RouterBack"/>
          <p:cNvPicPr>
            <a:picLocks noChangeAspect="1" noChangeArrowheads="1"/>
          </p:cNvPicPr>
          <p:nvPr/>
        </p:nvPicPr>
        <p:blipFill>
          <a:blip r:embed="rId2" cstate="print"/>
          <a:srcRect t="12985" r="5826" b="10550"/>
          <a:stretch>
            <a:fillRect/>
          </a:stretch>
        </p:blipFill>
        <p:spPr bwMode="auto">
          <a:xfrm>
            <a:off x="838200" y="1600200"/>
            <a:ext cx="746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if an organization</a:t>
            </a:r>
            <a:r>
              <a:rPr lang="en-US" baseline="0" dirty="0" smtClean="0"/>
              <a:t> uses addresses from the private address space in their internal network they must still use a public address when they communicate with the outside world</a:t>
            </a:r>
          </a:p>
          <a:p>
            <a:r>
              <a:rPr lang="en-US" baseline="0" dirty="0" smtClean="0"/>
              <a:t>For this to work the private address must be exchanged for a public address when a packet leaves the internal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This process is called Network Address Translation</a:t>
            </a:r>
            <a:r>
              <a:rPr lang="en-US" baseline="0" dirty="0" smtClean="0"/>
              <a:t> or NAT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4A324-5BED-45AA-8061-2DCB8D58EE0C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NAT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 does not require, but typically uses, addresses from the RFC 1918 Address range called the Private Address Space</a:t>
            </a:r>
          </a:p>
          <a:p>
            <a:pPr eaLnBrk="1" hangingPunct="1"/>
            <a:r>
              <a:rPr lang="en-US" dirty="0" smtClean="0"/>
              <a:t>One could use a public address, even ones already used by someone else as these addresses will never been seen outside of the local network, but most people use RFC 1918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12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093CD8-6B09-4C6B-B45D-5CFA7338FF24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Location of NAT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NAT-enabled device typically operates at the border of a stub network</a:t>
            </a:r>
            <a:endParaRPr lang="en-US" dirty="0" smtClean="0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388938" y="6248400"/>
            <a:ext cx="466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2" tIns="41275" rIns="80962" bIns="41275" anchor="b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381000" y="1219200"/>
            <a:ext cx="694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0" hangingPunct="0">
              <a:lnSpc>
                <a:spcPct val="90000"/>
              </a:lnSpc>
              <a:tabLst>
                <a:tab pos="4459288" algn="l"/>
              </a:tabLst>
            </a:pPr>
            <a:endParaRPr lang="en-US" sz="2800" b="1" dirty="0"/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2514600"/>
            <a:ext cx="652462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33848-3799-4715-B63C-1C3577038B56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NAT Works - Outbound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7772400" cy="4648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587780" name="Group 4"/>
          <p:cNvGraphicFramePr>
            <a:graphicFrameLocks noGrp="1"/>
          </p:cNvGraphicFramePr>
          <p:nvPr>
            <p:ph type="tbl" idx="1"/>
          </p:nvPr>
        </p:nvGraphicFramePr>
        <p:xfrm>
          <a:off x="685800" y="1295400"/>
          <a:ext cx="7772400" cy="5087112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OUTGOING PACKET AS PRESENTED TO THE 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DESTINATION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GLOBALLY VALID IP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GLOBALLY VALID IP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REQUEST FOR WEB 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747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 BOX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2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OUTGOING PACKET AS PRESENTED TO THE NAT BOX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DESTINATION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PRIVATE IP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GLOBALLY VALID IP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REQUEST FOR WEB 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0806C-06DC-4B71-A856-31BB57A9A5BA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NAT Works - Inbound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7772400" cy="4648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588804" name="Group 4"/>
          <p:cNvGraphicFramePr>
            <a:graphicFrameLocks noGrp="1"/>
          </p:cNvGraphicFramePr>
          <p:nvPr>
            <p:ph type="tbl" idx="1"/>
          </p:nvPr>
        </p:nvGraphicFramePr>
        <p:xfrm>
          <a:off x="685800" y="1295400"/>
          <a:ext cx="7772400" cy="5087112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INCOMING PACKET AS RECEIVED FROM THE 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DESTINATION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GLOBALLY VALID IP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GLOBALLY VALID IP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 WEB 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747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 BOX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2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INCOMING PACKET AS RECEIVED FROM THE NAT BOX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DESTINATION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GLOBALLY VALID IP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PRIVATE IP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  WEB 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0FCDB8-759B-454F-A98D-EF670B52B1E7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NAT Works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is the translation made between the single global address and the many private addresses</a:t>
            </a:r>
          </a:p>
          <a:p>
            <a:pPr eaLnBrk="1" hangingPunct="1"/>
            <a:r>
              <a:rPr lang="en-US" dirty="0" smtClean="0"/>
              <a:t>With a table</a:t>
            </a:r>
          </a:p>
          <a:p>
            <a:pPr eaLnBrk="1" hangingPunct="1"/>
            <a:r>
              <a:rPr lang="en-US" dirty="0" smtClean="0"/>
              <a:t>The table in most cases is built dynamically as packets are sent from hosts inside the network to hosts on the Internet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1E18F-678D-4EC4-BDDC-49B2E9379A2A}" type="slidenum">
              <a:rPr lang="en-US" smtClean="0"/>
              <a:pPr/>
              <a:t>57</a:t>
            </a:fld>
            <a:endParaRPr lang="en-US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NAPT or PAT Works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we have just seen only works for a single inside host going to different outside hosts for each request</a:t>
            </a:r>
          </a:p>
          <a:p>
            <a:pPr eaLnBrk="1" hangingPunct="1"/>
            <a:r>
              <a:rPr lang="en-US" dirty="0" smtClean="0"/>
              <a:t>A more general form is needed to handle multiple internal hosts and a host going to the same destination over and over</a:t>
            </a:r>
          </a:p>
          <a:p>
            <a:pPr eaLnBrk="1" hangingPunct="1"/>
            <a:r>
              <a:rPr lang="en-US" dirty="0" smtClean="0"/>
              <a:t>This leads us to NAPT- Network Address and Port Translation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6579F-C6DE-4163-9DE8-6FD9CB6B1AEF}" type="slidenum">
              <a:rPr lang="en-US" smtClean="0"/>
              <a:pPr/>
              <a:t>58</a:t>
            </a:fld>
            <a:endParaRPr lang="en-US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NAPT or PAT Works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is also commonly called PAT – Port Address Translation</a:t>
            </a:r>
          </a:p>
          <a:p>
            <a:pPr eaLnBrk="1" hangingPunct="1"/>
            <a:r>
              <a:rPr lang="en-US" dirty="0" smtClean="0"/>
              <a:t>In this case we use NAT with port numbers</a:t>
            </a:r>
          </a:p>
          <a:p>
            <a:pPr eaLnBrk="1" hangingPunct="1"/>
            <a:r>
              <a:rPr lang="en-US" dirty="0" smtClean="0"/>
              <a:t>For example if four packets with inside local addresses arrive at the NAT box</a:t>
            </a:r>
          </a:p>
          <a:p>
            <a:pPr eaLnBrk="1" hangingPunct="1"/>
            <a:r>
              <a:rPr lang="en-US" dirty="0" smtClean="0"/>
              <a:t>Notice in the diagram that follows that packets 1 and 4 are from the same address but different source 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CDE58-BCDF-43A5-91F3-250058B6F753}" type="slidenum">
              <a:rPr lang="en-US" smtClean="0"/>
              <a:pPr/>
              <a:t>59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NAPT or PAT Works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Packets 2 and 3 are from different addresses but have the same source port</a:t>
            </a:r>
          </a:p>
          <a:p>
            <a:pPr eaLnBrk="1" hangingPunct="1"/>
            <a:r>
              <a:rPr lang="en-US" dirty="0" smtClean="0"/>
              <a:t>The source addresses of all four packets are translated to the same inside global address, but the packets remain unique because they each have a different source 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0FA40-371D-428A-9628-73B9F975A555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Entry Points</a:t>
            </a:r>
          </a:p>
        </p:txBody>
      </p:sp>
      <p:pic>
        <p:nvPicPr>
          <p:cNvPr id="120837" name="Picture 3" descr="Cisco2500RouterPorts1"/>
          <p:cNvPicPr>
            <a:picLocks noChangeAspect="1" noChangeArrowheads="1"/>
          </p:cNvPicPr>
          <p:nvPr/>
        </p:nvPicPr>
        <p:blipFill>
          <a:blip r:embed="rId2" cstate="print"/>
          <a:srcRect t="6451" b="8064"/>
          <a:stretch>
            <a:fillRect/>
          </a:stretch>
        </p:blipFill>
        <p:spPr bwMode="auto">
          <a:xfrm>
            <a:off x="985838" y="1600200"/>
            <a:ext cx="70913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4C7BC-2351-4FDE-9F1C-5E20F8DD0898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NAPT or PAT Works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By translating ports, approximately 32,000 different inside local sockets can be translated to a single inside global address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2DAAC-F73C-4085-9E03-3F7EFBDEA2E0}" type="slidenum">
              <a:rPr lang="en-US" smtClean="0"/>
              <a:pPr/>
              <a:t>61</a:t>
            </a:fld>
            <a:endParaRPr lang="en-US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NAPT or PAT Works</a:t>
            </a:r>
          </a:p>
        </p:txBody>
      </p:sp>
      <p:pic>
        <p:nvPicPr>
          <p:cNvPr id="20485" name="Picture 3" descr="NAT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5175" y="1600200"/>
            <a:ext cx="5073650" cy="3654425"/>
          </a:xfrm>
          <a:noFill/>
        </p:spPr>
      </p:pic>
      <p:sp>
        <p:nvSpPr>
          <p:cNvPr id="20486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1200" dirty="0" smtClean="0"/>
              <a:t>Cisco Press Diagram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9C2FFB-09D2-447E-B482-87142819AFD5}" type="slidenum">
              <a:rPr lang="en-US" smtClean="0"/>
              <a:pPr/>
              <a:t>62</a:t>
            </a:fld>
            <a:endParaRPr lang="en-US" dirty="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Issues With NAT </a:t>
            </a:r>
          </a:p>
        </p:txBody>
      </p:sp>
      <p:pic>
        <p:nvPicPr>
          <p:cNvPr id="3686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447800"/>
            <a:ext cx="5486400" cy="1463675"/>
          </a:xfrm>
          <a:noFill/>
        </p:spPr>
      </p:pic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388938" y="6248400"/>
            <a:ext cx="466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2" tIns="41275" rIns="80962" bIns="41275" anchor="b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381000" y="1219200"/>
            <a:ext cx="694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0" hangingPunct="0">
              <a:lnSpc>
                <a:spcPct val="90000"/>
              </a:lnSpc>
              <a:tabLst>
                <a:tab pos="4459288" algn="l"/>
              </a:tabLst>
            </a:pPr>
            <a:endParaRPr lang="en-US" sz="2800" b="1" dirty="0"/>
          </a:p>
        </p:txBody>
      </p:sp>
      <p:pic>
        <p:nvPicPr>
          <p:cNvPr id="3687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2743200"/>
            <a:ext cx="5486400" cy="35210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we have all of these IP addresses we need a way to assign them to the various devices that</a:t>
            </a:r>
            <a:r>
              <a:rPr lang="en-US" baseline="0" dirty="0" smtClean="0"/>
              <a:t> need them</a:t>
            </a:r>
          </a:p>
          <a:p>
            <a:r>
              <a:rPr lang="en-US" baseline="0" dirty="0" smtClean="0"/>
              <a:t>This can be an automatic or a manual process</a:t>
            </a:r>
            <a:endParaRPr lang="en-US" dirty="0" smtClean="0"/>
          </a:p>
          <a:p>
            <a:r>
              <a:rPr lang="en-US" dirty="0" smtClean="0"/>
              <a:t>Automatic methods include</a:t>
            </a:r>
          </a:p>
          <a:p>
            <a:pPr lvl="1"/>
            <a:r>
              <a:rPr lang="en-US" dirty="0" smtClean="0"/>
              <a:t>DHCP</a:t>
            </a:r>
          </a:p>
          <a:p>
            <a:pPr lvl="1"/>
            <a:r>
              <a:rPr lang="en-US" dirty="0" smtClean="0"/>
              <a:t>Link Local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BAA3C-D34C-4DF4-8B7E-4F448244147F}" type="slidenum">
              <a:rPr lang="en-US" smtClean="0"/>
              <a:pPr/>
              <a:t>64</a:t>
            </a:fld>
            <a:endParaRPr lang="en-US" dirty="0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DHCP Operation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47800"/>
            <a:ext cx="81534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DHCP works by providing a process for a server to allocate </a:t>
            </a:r>
            <a:r>
              <a:rPr lang="en-GB" sz="2800" dirty="0" smtClean="0"/>
              <a:t>the</a:t>
            </a:r>
            <a:r>
              <a:rPr lang="en-US" sz="2800" dirty="0" smtClean="0"/>
              <a:t> IP information to clients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388938" y="6248400"/>
            <a:ext cx="466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2" tIns="41275" rIns="80962" bIns="41275" anchor="b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endParaRPr lang="en-GB" sz="1400" b="1" dirty="0"/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56388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953000"/>
            <a:ext cx="4572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D603A-4873-4021-88D8-5EC690D47A76}" type="slidenum">
              <a:rPr lang="en-US" smtClean="0"/>
              <a:pPr/>
              <a:t>65</a:t>
            </a:fld>
            <a:endParaRPr lang="en-US" dirty="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1447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ctr" anchorCtr="1"/>
          <a:lstStyle/>
          <a:p>
            <a:pPr marL="288925" indent="-288925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2800" dirty="0"/>
              <a:t>Clients lease the information from the server for an administratively defined period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DHCP Operation</a:t>
            </a:r>
            <a:endParaRPr lang="en-GB" dirty="0" smtClean="0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571976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029200"/>
            <a:ext cx="44196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3CFB28-96FD-4619-A94A-3E2D83E69867}" type="slidenum">
              <a:rPr lang="en-US" smtClean="0"/>
              <a:pPr/>
              <a:t>66</a:t>
            </a:fld>
            <a:endParaRPr lang="en-US" dirty="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DHCP Operation 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88938" y="6248400"/>
            <a:ext cx="466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2" tIns="41275" rIns="80962" bIns="41275" anchor="b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381000" y="1219200"/>
            <a:ext cx="694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0" hangingPunct="0">
              <a:lnSpc>
                <a:spcPct val="90000"/>
              </a:lnSpc>
              <a:tabLst>
                <a:tab pos="4459288" algn="l"/>
              </a:tabLst>
            </a:pPr>
            <a:endParaRPr lang="en-US" sz="2800" b="1" dirty="0"/>
          </a:p>
        </p:txBody>
      </p:sp>
      <p:pic>
        <p:nvPicPr>
          <p:cNvPr id="4199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600200"/>
            <a:ext cx="6324600" cy="44831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2FA39-B52B-4843-BC75-E5E52D07EA8C}" type="slidenum">
              <a:rPr lang="en-US" smtClean="0"/>
              <a:pPr/>
              <a:t>67</a:t>
            </a:fld>
            <a:endParaRPr lang="en-US" dirty="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787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Order of DHCP Messages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88938" y="6248400"/>
            <a:ext cx="466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2" tIns="41275" rIns="80962" bIns="41275" anchor="b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81000" y="1219200"/>
            <a:ext cx="694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0" hangingPunct="0">
              <a:lnSpc>
                <a:spcPct val="90000"/>
              </a:lnSpc>
              <a:tabLst>
                <a:tab pos="4459288" algn="l"/>
              </a:tabLst>
            </a:pPr>
            <a:endParaRPr lang="en-US" sz="2800" b="1" dirty="0"/>
          </a:p>
        </p:txBody>
      </p:sp>
      <p:pic>
        <p:nvPicPr>
          <p:cNvPr id="430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00200"/>
            <a:ext cx="6096000" cy="45307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E40E6C-6550-4389-903E-41CFE4C2B53D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DHCP Relay 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88938" y="6248400"/>
            <a:ext cx="466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2" tIns="41275" rIns="80962" bIns="41275" anchor="b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81000" y="1219200"/>
            <a:ext cx="694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0" hangingPunct="0">
              <a:lnSpc>
                <a:spcPct val="90000"/>
              </a:lnSpc>
              <a:tabLst>
                <a:tab pos="4459288" algn="l"/>
              </a:tabLst>
            </a:pPr>
            <a:endParaRPr lang="en-US" sz="2800" b="1" dirty="0"/>
          </a:p>
        </p:txBody>
      </p:sp>
      <p:pic>
        <p:nvPicPr>
          <p:cNvPr id="481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600200"/>
            <a:ext cx="6629400" cy="4484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38889" r="20625" b="4444"/>
          <a:stretch>
            <a:fillRect/>
          </a:stretch>
        </p:blipFill>
        <p:spPr bwMode="auto">
          <a:xfrm>
            <a:off x="457200" y="1600200"/>
            <a:ext cx="82325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1DC90-BB2A-4638-86D4-322A2B897B5A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Entry Points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example above there is one device, the router, but three interfaces</a:t>
            </a:r>
          </a:p>
          <a:p>
            <a:pPr eaLnBrk="1" hangingPunct="1"/>
            <a:r>
              <a:rPr lang="en-US" dirty="0" smtClean="0"/>
              <a:t>And therefore it requires three IP addresses</a:t>
            </a:r>
          </a:p>
          <a:p>
            <a:pPr eaLnBrk="1" hangingPunct="1"/>
            <a:r>
              <a:rPr lang="en-US" dirty="0" smtClean="0"/>
              <a:t>Indeed it requires three distinct network addresses as well</a:t>
            </a:r>
          </a:p>
          <a:p>
            <a:pPr eaLnBrk="1" hangingPunct="1"/>
            <a:r>
              <a:rPr lang="en-US" dirty="0" smtClean="0"/>
              <a:t>One interface – AUI – points to an inside or LAN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special</a:t>
            </a:r>
            <a:r>
              <a:rPr lang="en-US" baseline="0" dirty="0" smtClean="0"/>
              <a:t> case of the private address space that exists in addition to those discussed above</a:t>
            </a:r>
          </a:p>
          <a:p>
            <a:r>
              <a:rPr lang="en-US" baseline="0" dirty="0" smtClean="0"/>
              <a:t>The addresses were intended to allow a very small local area network to autoconfigure itself</a:t>
            </a:r>
          </a:p>
          <a:p>
            <a:r>
              <a:rPr lang="en-US" baseline="0" dirty="0" smtClean="0"/>
              <a:t>However, no one actually uses this capability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You need to learn to recognize these addresses since devices will assign themselves an address from this range when they are told to get their IP address from a DHCP server, but there is no DHCP server available</a:t>
            </a:r>
          </a:p>
          <a:p>
            <a:r>
              <a:rPr lang="en-US" baseline="0" dirty="0" smtClean="0"/>
              <a:t>Here is the range</a:t>
            </a:r>
          </a:p>
          <a:p>
            <a:pPr lvl="1"/>
            <a:r>
              <a:rPr lang="en-US" dirty="0" smtClean="0"/>
              <a:t>169.254.0.0 to 169.254.255.255</a:t>
            </a:r>
          </a:p>
          <a:p>
            <a:pPr lvl="0"/>
            <a:r>
              <a:rPr lang="en-US" dirty="0" smtClean="0"/>
              <a:t>It is a /16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run ipconfig and the address shown</a:t>
            </a:r>
            <a:r>
              <a:rPr lang="en-US" baseline="0" dirty="0" smtClean="0"/>
              <a:t> is from this range start looking for a DHCP related problem or a network related problem that is preventing the device from seeing the DHCP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Address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 not use a DHCP</a:t>
            </a:r>
            <a:r>
              <a:rPr lang="en-US" baseline="0" dirty="0" smtClean="0"/>
              <a:t> server to provide automatic IP address assignment, the you must manually enter the IP address on each device</a:t>
            </a:r>
            <a:endParaRPr lang="en-US" dirty="0" smtClean="0"/>
          </a:p>
          <a:p>
            <a:r>
              <a:rPr lang="en-US" dirty="0" smtClean="0"/>
              <a:t>This is easy,</a:t>
            </a:r>
            <a:r>
              <a:rPr lang="en-US" baseline="0" dirty="0" smtClean="0"/>
              <a:t> but tedious</a:t>
            </a:r>
          </a:p>
          <a:p>
            <a:r>
              <a:rPr lang="en-US" baseline="0" dirty="0" smtClean="0"/>
              <a:t>Just go to each machine and enter an IP address in the appropriate location</a:t>
            </a:r>
          </a:p>
          <a:p>
            <a:r>
              <a:rPr lang="en-US" baseline="0" dirty="0" smtClean="0"/>
              <a:t>For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  <a:r>
              <a:rPr lang="en-US" baseline="0" dirty="0" smtClean="0"/>
              <a:t> Address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7778" r="22500" b="3333"/>
          <a:stretch>
            <a:fillRect/>
          </a:stretch>
        </p:blipFill>
        <p:spPr bwMode="auto">
          <a:xfrm>
            <a:off x="15240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</a:t>
            </a:r>
            <a:r>
              <a:rPr lang="en-US" baseline="0" dirty="0" smtClean="0"/>
              <a:t>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all of the above to work the use of these various forms of dealing with IP addresses must be planned out to fit</a:t>
            </a:r>
            <a:r>
              <a:rPr lang="en-US" baseline="0" dirty="0" smtClean="0"/>
              <a:t> the network now, plus the network in the future</a:t>
            </a:r>
          </a:p>
          <a:p>
            <a:r>
              <a:rPr lang="en-US" baseline="0" dirty="0" smtClean="0"/>
              <a:t>Let’s see how this is done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to answer</a:t>
            </a:r>
          </a:p>
          <a:p>
            <a:pPr lvl="1"/>
            <a:r>
              <a:rPr lang="en-US" dirty="0" smtClean="0"/>
              <a:t>Should I use IP4</a:t>
            </a:r>
            <a:r>
              <a:rPr lang="en-US" baseline="0" dirty="0" smtClean="0"/>
              <a:t> or IP6</a:t>
            </a:r>
          </a:p>
          <a:p>
            <a:pPr lvl="1"/>
            <a:r>
              <a:rPr lang="en-US" baseline="0" dirty="0" smtClean="0"/>
              <a:t>Should I use public or private addresses</a:t>
            </a:r>
          </a:p>
          <a:p>
            <a:pPr lvl="1"/>
            <a:r>
              <a:rPr lang="en-US" baseline="0" dirty="0" smtClean="0"/>
              <a:t>How much growth will I see in the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IP4 or IP6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no reason to use IP6 inside a network yet</a:t>
            </a:r>
          </a:p>
          <a:p>
            <a:r>
              <a:rPr lang="en-US" baseline="0" dirty="0" smtClean="0"/>
              <a:t>Most of the initial usage will be in point to point links in the internetwork connecting larger networks for a while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or</a:t>
            </a:r>
            <a:r>
              <a:rPr lang="en-US" baseline="0" dirty="0" smtClean="0"/>
              <a:t>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you should use private</a:t>
            </a:r>
            <a:r>
              <a:rPr lang="en-US" baseline="0" dirty="0" smtClean="0"/>
              <a:t> IP addresses inside a network</a:t>
            </a:r>
          </a:p>
          <a:p>
            <a:r>
              <a:rPr lang="en-US" baseline="0" dirty="0" smtClean="0"/>
              <a:t>You will need public addresses to connect to the outside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 Planning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in planning IP addressing is to determine the size of the network</a:t>
            </a:r>
          </a:p>
          <a:p>
            <a:r>
              <a:rPr lang="en-US" dirty="0" smtClean="0"/>
              <a:t>Consider the following</a:t>
            </a:r>
          </a:p>
          <a:p>
            <a:pPr lvl="1"/>
            <a:r>
              <a:rPr lang="en-US" dirty="0" smtClean="0"/>
              <a:t>How many locations will there be</a:t>
            </a:r>
          </a:p>
          <a:p>
            <a:pPr lvl="1"/>
            <a:r>
              <a:rPr lang="en-US" dirty="0" smtClean="0"/>
              <a:t>How many devices may there be</a:t>
            </a:r>
          </a:p>
          <a:p>
            <a:pPr lvl="1"/>
            <a:r>
              <a:rPr lang="en-US" dirty="0" smtClean="0"/>
              <a:t>What are the requirements for each location</a:t>
            </a:r>
          </a:p>
          <a:p>
            <a:pPr lvl="1"/>
            <a:r>
              <a:rPr lang="en-US" dirty="0" smtClean="0"/>
              <a:t>What subnet size for each</a:t>
            </a:r>
            <a:r>
              <a:rPr lang="en-US" baseline="0" dirty="0" smtClean="0"/>
              <a:t> location</a:t>
            </a:r>
            <a:endParaRPr lang="en-US" dirty="0" smtClean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7DA8D2-5E03-4508-87A8-1DDD1282BE41}" type="slidenum">
              <a:rPr lang="en-US" smtClean="0"/>
              <a:pPr/>
              <a:t>79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3BCF8D-2CD3-4003-A527-4FC206F788B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Entry Points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other two – Serial 0 and 1 – point to outside or WAN connections in</a:t>
            </a:r>
            <a:r>
              <a:rPr lang="en-US" baseline="0" dirty="0" smtClean="0"/>
              <a:t> this case</a:t>
            </a:r>
          </a:p>
          <a:p>
            <a:pPr eaLnBrk="1" hangingPunct="1"/>
            <a:r>
              <a:rPr lang="en-US" baseline="0" dirty="0" smtClean="0"/>
              <a:t>What do these network addresses look like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 Planning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of 10 to 20 percent should be allowed for</a:t>
            </a:r>
          </a:p>
          <a:p>
            <a:r>
              <a:rPr lang="en-US" dirty="0" smtClean="0"/>
              <a:t>Here is an example of a multisite plan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6D8114-F71C-4D34-9755-1DEF4C2D745B}" type="slidenum">
              <a:rPr lang="en-US" smtClean="0"/>
              <a:pPr/>
              <a:t>80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 Planning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2007-2009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E5BD-80A6-4917-A28B-942141249064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30208" r="26854" b="23477"/>
          <a:stretch>
            <a:fillRect/>
          </a:stretch>
        </p:blipFill>
        <p:spPr bwMode="auto">
          <a:xfrm>
            <a:off x="457200" y="1600200"/>
            <a:ext cx="8223504" cy="41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Range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address range</a:t>
            </a:r>
            <a:r>
              <a:rPr lang="en-US" baseline="0" dirty="0" smtClean="0"/>
              <a:t> should be used</a:t>
            </a:r>
          </a:p>
          <a:p>
            <a:r>
              <a:rPr lang="en-US" baseline="0" dirty="0" smtClean="0"/>
              <a:t>Here is a good approach as suggested on nanog.org during an exchange on bogan filters</a:t>
            </a:r>
          </a:p>
          <a:p>
            <a:pPr lvl="0"/>
            <a:r>
              <a:rPr lang="en-US" dirty="0" smtClean="0"/>
              <a:t>Darden, Patrick S. wrote</a:t>
            </a:r>
          </a:p>
          <a:p>
            <a:pPr lvl="1"/>
            <a:r>
              <a:rPr lang="en-US" dirty="0" smtClean="0"/>
              <a:t>…pick a network from the appropriate sized Private Networking ranges, then apply a well thought out scheme to the section of IP addresses you chose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2007-2009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E5BD-80A6-4917-A28B-942141249064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Range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E.g. 10.150.x.y/16 as their network</a:t>
            </a:r>
          </a:p>
          <a:p>
            <a:pPr lvl="1"/>
            <a:r>
              <a:rPr lang="en-US" dirty="0" smtClean="0"/>
              <a:t>X could be physical positioning, and Y could be purposive in nature</a:t>
            </a:r>
          </a:p>
          <a:p>
            <a:pPr lvl="1"/>
            <a:r>
              <a:rPr lang="en-US" dirty="0" smtClean="0"/>
              <a:t>10.150.0.0 as basement, 10.150.1.0 as first floor, 10.150.2.0 as second floor, etc.  1-20 as switches/routers, 21-50 as servers and static workstations, 51-100 as printers, and 101--200 as DHCP scope for PCs, and 201-254 for remote login DHCP scope (vpn, dialup,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2007-2009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E5BD-80A6-4917-A28B-942141249064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v Public</a:t>
            </a:r>
          </a:p>
        </p:txBody>
      </p:sp>
      <p:pic>
        <p:nvPicPr>
          <p:cNvPr id="58371" name="Content Placeholder 5" descr="6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2950" y="1417638"/>
            <a:ext cx="7658100" cy="4525962"/>
          </a:xfrm>
        </p:spPr>
      </p:pic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0E704-B8E3-4736-8AC5-FDFC4206C897}" type="slidenum">
              <a:rPr lang="en-US" smtClean="0"/>
              <a:pPr/>
              <a:t>84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summarization will be discussed in a future class</a:t>
            </a:r>
          </a:p>
          <a:p>
            <a:r>
              <a:rPr lang="en-US" dirty="0" smtClean="0"/>
              <a:t>For now just know</a:t>
            </a:r>
            <a:r>
              <a:rPr lang="en-US" baseline="0" dirty="0" smtClean="0"/>
              <a:t> that address s</a:t>
            </a:r>
            <a:r>
              <a:rPr lang="en-US" dirty="0" smtClean="0"/>
              <a:t>ummarization should be designed into the network at appropriate locations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CD7BF-79D2-4ABA-AC5B-BC63B695C050}" type="slidenum">
              <a:rPr lang="en-US" smtClean="0"/>
              <a:pPr/>
              <a:t>85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6-8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357B5-F5DC-49F9-A57E-4416C56EAAB3}" type="slidenum">
              <a:rPr lang="en-US" smtClean="0"/>
              <a:pPr/>
              <a:t>86</a:t>
            </a:fld>
            <a:endParaRPr lang="en-US" dirty="0" smtClean="0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21875" r="18750" b="25000"/>
          <a:stretch>
            <a:fillRect/>
          </a:stretch>
        </p:blipFill>
        <p:spPr bwMode="auto">
          <a:xfrm>
            <a:off x="2057400" y="1600200"/>
            <a:ext cx="4937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6-10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6821A-1A00-4799-9892-F7EBD687F23B}" type="slidenum">
              <a:rPr lang="en-US" smtClean="0"/>
              <a:pPr/>
              <a:t>87</a:t>
            </a:fld>
            <a:endParaRPr lang="en-US" dirty="0" smtClean="0"/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 cstate="print"/>
          <a:srcRect l="32813" t="23958" r="14063" b="33333"/>
          <a:stretch>
            <a:fillRect/>
          </a:stretch>
        </p:blipFill>
        <p:spPr bwMode="auto">
          <a:xfrm>
            <a:off x="838200" y="1600200"/>
            <a:ext cx="75088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Block</a:t>
            </a:r>
            <a:r>
              <a:rPr lang="en-US" baseline="0" dirty="0" smtClean="0"/>
              <a:t> Assignment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2007-2009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E5BD-80A6-4917-A28B-942141249064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17708" r="28125" b="11458"/>
          <a:stretch>
            <a:fillRect/>
          </a:stretch>
        </p:blipFill>
        <p:spPr bwMode="auto">
          <a:xfrm>
            <a:off x="1600200" y="1600200"/>
            <a:ext cx="57822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 Dynamic Addressing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of any size should use dynamic assignment via DHCP servers</a:t>
            </a:r>
          </a:p>
          <a:p>
            <a:r>
              <a:rPr lang="en-US" dirty="0" smtClean="0"/>
              <a:t>However certain devices require static address such as</a:t>
            </a:r>
          </a:p>
          <a:p>
            <a:pPr lvl="1"/>
            <a:r>
              <a:rPr lang="en-US" dirty="0" smtClean="0"/>
              <a:t>Network management network and devices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All modules of the Enterprise Edge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8403AD-DDB9-4146-93AA-E68B696C8C08}" type="slidenum">
              <a:rPr lang="en-US" smtClean="0"/>
              <a:pPr/>
              <a:t>89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D30B6-8F2C-41B6-BA35-EE57CE54BBF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 of an IP Address</a:t>
            </a:r>
          </a:p>
        </p:txBody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TCP/IP scheme a single 32 bit address is assigned to each host or more properly each interface or entry point to the internetwork</a:t>
            </a:r>
          </a:p>
          <a:p>
            <a:pPr eaLnBrk="1" hangingPunct="1"/>
            <a:r>
              <a:rPr lang="en-US" dirty="0" smtClean="0"/>
              <a:t>This address is in two parts</a:t>
            </a:r>
          </a:p>
          <a:p>
            <a:pPr lvl="1" eaLnBrk="1" hangingPunct="1"/>
            <a:r>
              <a:rPr lang="en-US" dirty="0" smtClean="0"/>
              <a:t>Network</a:t>
            </a:r>
          </a:p>
          <a:p>
            <a:pPr lvl="1" eaLnBrk="1" hangingPunct="1"/>
            <a:r>
              <a:rPr lang="en-US" dirty="0" smtClean="0"/>
              <a:t>Host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314372" name="Group 4"/>
          <p:cNvGraphicFramePr>
            <a:graphicFrameLocks noGrp="1"/>
          </p:cNvGraphicFramePr>
          <p:nvPr/>
        </p:nvGraphicFramePr>
        <p:xfrm>
          <a:off x="1295400" y="5486400"/>
          <a:ext cx="6096000" cy="5334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6-15</a:t>
            </a:r>
          </a:p>
        </p:txBody>
      </p:sp>
      <p:pic>
        <p:nvPicPr>
          <p:cNvPr id="63491" name="Content Placeholder 5" descr="61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8513" y="1447800"/>
            <a:ext cx="5006975" cy="4525963"/>
          </a:xfrm>
        </p:spPr>
      </p:pic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2007-2009 Kenneth M. Chipps Ph.D. www.chipps.com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C9F3D-3554-4903-994C-CE823E2A4717}" type="slidenum">
              <a:rPr lang="en-US" smtClean="0"/>
              <a:pPr/>
              <a:t>90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2007-2009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E5BD-80A6-4917-A28B-942141249064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6250" t="17708" r="21875" b="25000"/>
          <a:stretch>
            <a:fillRect/>
          </a:stretch>
        </p:blipFill>
        <p:spPr bwMode="auto">
          <a:xfrm>
            <a:off x="1752600" y="1600199"/>
            <a:ext cx="5486400" cy="45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an example of a medium</a:t>
            </a:r>
            <a:r>
              <a:rPr lang="en-US" baseline="0" dirty="0" smtClean="0"/>
              <a:t> size organization</a:t>
            </a:r>
          </a:p>
          <a:p>
            <a:r>
              <a:rPr lang="en-US" baseline="0" dirty="0" smtClean="0"/>
              <a:t>This network is used by First Command a financial services company</a:t>
            </a:r>
          </a:p>
          <a:p>
            <a:r>
              <a:rPr lang="en-US" baseline="0" dirty="0" smtClean="0"/>
              <a:t>Here is their campus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 l="44531" t="47222" r="6250" b="8333"/>
          <a:stretch>
            <a:fillRect/>
          </a:stretch>
        </p:blipFill>
        <p:spPr bwMode="auto">
          <a:xfrm>
            <a:off x="762000" y="1600200"/>
            <a:ext cx="765095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107" y="2145268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Parking Garage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038600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Command 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135868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Command 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6667" r="13125" b="1111"/>
          <a:stretch>
            <a:fillRect/>
          </a:stretch>
        </p:blipFill>
        <p:spPr bwMode="auto">
          <a:xfrm>
            <a:off x="1143000" y="1600199"/>
            <a:ext cx="7010400" cy="451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16667" r="13125" b="1389"/>
          <a:stretch>
            <a:fillRect/>
          </a:stretch>
        </p:blipFill>
        <p:spPr bwMode="auto">
          <a:xfrm>
            <a:off x="1127760" y="1600218"/>
            <a:ext cx="6949440" cy="44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23AE-7AAD-4829-A8F3-F8AAB4D20D24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6667" r="13750" b="2222"/>
          <a:stretch>
            <a:fillRect/>
          </a:stretch>
        </p:blipFill>
        <p:spPr bwMode="auto">
          <a:xfrm>
            <a:off x="1143000" y="1600200"/>
            <a:ext cx="6949440" cy="445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1B1F-9C7B-4C29-8E6D-3F2A154F02E7}" type="slidenum">
              <a:rPr lang="en-US"/>
              <a:pPr/>
              <a:t>97</a:t>
            </a:fld>
            <a:endParaRPr lang="en-US" dirty="0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Addresses Come From</a:t>
            </a:r>
            <a:endParaRPr lang="en-US" dirty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address must be unique</a:t>
            </a:r>
          </a:p>
          <a:p>
            <a:r>
              <a:rPr lang="en-US" dirty="0" smtClean="0"/>
              <a:t>For this to occur some central authority must issue addresses</a:t>
            </a:r>
          </a:p>
          <a:p>
            <a:r>
              <a:rPr lang="en-US" dirty="0" smtClean="0"/>
              <a:t>So where do IP addresses come from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D2C6-F05D-428B-A3B6-7F3E4B676A43}" type="slidenum">
              <a:rPr lang="en-US"/>
              <a:pPr/>
              <a:t>98</a:t>
            </a:fld>
            <a:endParaRPr lang="en-US" dirty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Addresses </a:t>
            </a:r>
            <a:r>
              <a:rPr lang="en-US" dirty="0"/>
              <a:t>Come From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Easter Bunny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</a:t>
            </a:r>
          </a:p>
        </p:txBody>
      </p:sp>
      <p:pic>
        <p:nvPicPr>
          <p:cNvPr id="194564" name="Picture 4" descr="j0250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3943350" cy="336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144-0E58-477E-A43C-17B57CF82A07}" type="slidenum">
              <a:rPr lang="en-US"/>
              <a:pPr/>
              <a:t>99</a:t>
            </a:fld>
            <a:endParaRPr lang="en-US" dirty="0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Addresses </a:t>
            </a:r>
            <a:r>
              <a:rPr lang="en-US" dirty="0"/>
              <a:t>Come From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network is to be connected to a private internetwork</a:t>
            </a:r>
          </a:p>
          <a:p>
            <a:r>
              <a:rPr lang="en-US" dirty="0"/>
              <a:t>Then any IP address range can be used</a:t>
            </a:r>
          </a:p>
          <a:p>
            <a:r>
              <a:rPr lang="en-US" dirty="0"/>
              <a:t>But if the network will be connected to the </a:t>
            </a:r>
            <a:r>
              <a:rPr lang="en-US" dirty="0" smtClean="0"/>
              <a:t>Internet or someone else’s network</a:t>
            </a:r>
            <a:endParaRPr lang="en-US" dirty="0"/>
          </a:p>
          <a:p>
            <a:r>
              <a:rPr lang="en-US" dirty="0"/>
              <a:t>Then the IP addresses used must be assigned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5557</TotalTime>
  <Words>4585</Words>
  <Application>Microsoft Office PowerPoint</Application>
  <PresentationFormat>On-screen Show (4:3)</PresentationFormat>
  <Paragraphs>702</Paragraphs>
  <Slides>114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CiscoAcademy</vt:lpstr>
      <vt:lpstr>Network Addressing  Last Update 2011.03.21 1.2.0</vt:lpstr>
      <vt:lpstr>Objectives of This Section</vt:lpstr>
      <vt:lpstr>Network Layer Address</vt:lpstr>
      <vt:lpstr>IP Addresses</vt:lpstr>
      <vt:lpstr>Entry Points</vt:lpstr>
      <vt:lpstr>Entry Points</vt:lpstr>
      <vt:lpstr>Entry Points</vt:lpstr>
      <vt:lpstr>Entry Points</vt:lpstr>
      <vt:lpstr>Form of an IP Address</vt:lpstr>
      <vt:lpstr>Network v Host</vt:lpstr>
      <vt:lpstr>Network v Host</vt:lpstr>
      <vt:lpstr>Network v Host</vt:lpstr>
      <vt:lpstr>Network v Host</vt:lpstr>
      <vt:lpstr>Network v Host</vt:lpstr>
      <vt:lpstr>Network v Host</vt:lpstr>
      <vt:lpstr>Network v Host</vt:lpstr>
      <vt:lpstr>Notation</vt:lpstr>
      <vt:lpstr>Notation</vt:lpstr>
      <vt:lpstr>IP Addressing Format </vt:lpstr>
      <vt:lpstr>Notation</vt:lpstr>
      <vt:lpstr>Progression of Addressing</vt:lpstr>
      <vt:lpstr>Progression of Addressing</vt:lpstr>
      <vt:lpstr>Progression of Addressing</vt:lpstr>
      <vt:lpstr>First Form of an IP Address</vt:lpstr>
      <vt:lpstr>First Form of an IP Address</vt:lpstr>
      <vt:lpstr>First Form of an IP Address</vt:lpstr>
      <vt:lpstr>First Form of an IP Address</vt:lpstr>
      <vt:lpstr>First Form of an IP Address</vt:lpstr>
      <vt:lpstr>First Form of an IP Address</vt:lpstr>
      <vt:lpstr>Classful Addressing</vt:lpstr>
      <vt:lpstr>Classful Addressing</vt:lpstr>
      <vt:lpstr>Classful Addressing</vt:lpstr>
      <vt:lpstr>Classful Addressing</vt:lpstr>
      <vt:lpstr>Classful Addressing</vt:lpstr>
      <vt:lpstr>Address Ranges</vt:lpstr>
      <vt:lpstr>Classful Addressing</vt:lpstr>
      <vt:lpstr>Class A Address</vt:lpstr>
      <vt:lpstr>Class B Address</vt:lpstr>
      <vt:lpstr>Class C Address</vt:lpstr>
      <vt:lpstr>Class D Address</vt:lpstr>
      <vt:lpstr>Class E Address</vt:lpstr>
      <vt:lpstr>Reason For Address Classes</vt:lpstr>
      <vt:lpstr>Public v Private Addresses</vt:lpstr>
      <vt:lpstr>Public v Private Addresses</vt:lpstr>
      <vt:lpstr>Public v Private Addresses</vt:lpstr>
      <vt:lpstr>Public v Private Addresses</vt:lpstr>
      <vt:lpstr>Public v Private Addresses</vt:lpstr>
      <vt:lpstr>Public v Private Addresses</vt:lpstr>
      <vt:lpstr>Public v Private Addresses</vt:lpstr>
      <vt:lpstr>NAT</vt:lpstr>
      <vt:lpstr>NAT</vt:lpstr>
      <vt:lpstr>What is NAT</vt:lpstr>
      <vt:lpstr>Location of NAT </vt:lpstr>
      <vt:lpstr>How NAT Works - Outbound</vt:lpstr>
      <vt:lpstr>How NAT Works - Inbound</vt:lpstr>
      <vt:lpstr>How NAT Works</vt:lpstr>
      <vt:lpstr>How NAPT or PAT Works</vt:lpstr>
      <vt:lpstr>How NAPT or PAT Works</vt:lpstr>
      <vt:lpstr>How NAPT or PAT Works</vt:lpstr>
      <vt:lpstr>How NAPT or PAT Works</vt:lpstr>
      <vt:lpstr>How NAPT or PAT Works</vt:lpstr>
      <vt:lpstr>Issues With NAT </vt:lpstr>
      <vt:lpstr>Assigning Addresses</vt:lpstr>
      <vt:lpstr>DHCP Operation</vt:lpstr>
      <vt:lpstr>DHCP Operation</vt:lpstr>
      <vt:lpstr>DHCP Operation </vt:lpstr>
      <vt:lpstr>Order of DHCP Messages</vt:lpstr>
      <vt:lpstr>DHCP Relay </vt:lpstr>
      <vt:lpstr>DHCP</vt:lpstr>
      <vt:lpstr>Link Local Addresses</vt:lpstr>
      <vt:lpstr>Link Local Addresses</vt:lpstr>
      <vt:lpstr>Link Local Addresses</vt:lpstr>
      <vt:lpstr>Manual Address Assignment</vt:lpstr>
      <vt:lpstr>Manual Address Assignment</vt:lpstr>
      <vt:lpstr>IP Address Planning</vt:lpstr>
      <vt:lpstr>IP Address Planning</vt:lpstr>
      <vt:lpstr>IP4 or IP6</vt:lpstr>
      <vt:lpstr>Public or Private</vt:lpstr>
      <vt:lpstr>IP Address Planning</vt:lpstr>
      <vt:lpstr>IP Address Planning</vt:lpstr>
      <vt:lpstr>IP Address Planning</vt:lpstr>
      <vt:lpstr>What Range to Use</vt:lpstr>
      <vt:lpstr>What Range to Use</vt:lpstr>
      <vt:lpstr>Private v Public</vt:lpstr>
      <vt:lpstr>Summarization</vt:lpstr>
      <vt:lpstr>Figure 6-8</vt:lpstr>
      <vt:lpstr>Figure 6-10</vt:lpstr>
      <vt:lpstr>Address Block Assignment</vt:lpstr>
      <vt:lpstr>Static v Dynamic Addressing</vt:lpstr>
      <vt:lpstr>Figure 6-15</vt:lpstr>
      <vt:lpstr>Figure 6-17</vt:lpstr>
      <vt:lpstr>An Example</vt:lpstr>
      <vt:lpstr>First Command</vt:lpstr>
      <vt:lpstr>First Command</vt:lpstr>
      <vt:lpstr>First Command</vt:lpstr>
      <vt:lpstr>First Command</vt:lpstr>
      <vt:lpstr>Where Addresses Come From</vt:lpstr>
      <vt:lpstr>Where Addresses Come From</vt:lpstr>
      <vt:lpstr>Where Addresses Come From</vt:lpstr>
      <vt:lpstr>Where Addresses Come From</vt:lpstr>
      <vt:lpstr>Where Addresses Come From</vt:lpstr>
      <vt:lpstr>Where Addresses Come From</vt:lpstr>
      <vt:lpstr>Where Addresses Come From</vt:lpstr>
      <vt:lpstr>Where Addresses Come From</vt:lpstr>
      <vt:lpstr>Where Addresses Come From</vt:lpstr>
      <vt:lpstr>Where Addresses Come From</vt:lpstr>
      <vt:lpstr>Where Addresses Come From</vt:lpstr>
      <vt:lpstr>Types of Traffic</vt:lpstr>
      <vt:lpstr>Types of Traffic</vt:lpstr>
      <vt:lpstr>Types of Traffic</vt:lpstr>
      <vt:lpstr>Types of Traffic</vt:lpstr>
      <vt:lpstr>Types of Traffic</vt:lpstr>
      <vt:lpstr>Types of Traffic</vt:lpstr>
      <vt:lpstr>Types of Traffic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Addressing</dc:title>
  <dc:creator>Kenneth M Chipps Ph.D.</dc:creator>
  <cp:lastModifiedBy>Kenneth M. Chipps Ph.D.</cp:lastModifiedBy>
  <cp:revision>253</cp:revision>
  <dcterms:created xsi:type="dcterms:W3CDTF">2003-04-23T17:27:28Z</dcterms:created>
  <dcterms:modified xsi:type="dcterms:W3CDTF">2011-06-14T19:22:39Z</dcterms:modified>
</cp:coreProperties>
</file>