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471" r:id="rId3"/>
    <p:sldId id="494" r:id="rId4"/>
    <p:sldId id="504" r:id="rId5"/>
    <p:sldId id="506" r:id="rId6"/>
    <p:sldId id="507" r:id="rId7"/>
    <p:sldId id="508" r:id="rId8"/>
    <p:sldId id="511" r:id="rId9"/>
    <p:sldId id="512" r:id="rId10"/>
    <p:sldId id="513" r:id="rId11"/>
    <p:sldId id="514" r:id="rId12"/>
    <p:sldId id="515" r:id="rId13"/>
    <p:sldId id="516" r:id="rId14"/>
    <p:sldId id="517" r:id="rId15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 snapToGrid="0">
      <p:cViewPr varScale="1">
        <p:scale>
          <a:sx n="61" d="100"/>
          <a:sy n="61" d="100"/>
        </p:scale>
        <p:origin x="-1134" y="-96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52" y="-84"/>
      </p:cViewPr>
      <p:guideLst>
        <p:guide orient="horz" pos="2861"/>
        <p:guide pos="2159"/>
      </p:guideLst>
    </p:cSldViewPr>
  </p:notes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  <a:defRPr/>
            </a:pPr>
            <a:r>
              <a:rPr lang="en-US" sz="800" b="1"/>
              <a:t>Copyright © 2001, Cisco Systems, Inc. All rights reserved. Printed in USA.</a:t>
            </a:r>
            <a:br>
              <a:rPr lang="en-US" sz="800" b="1"/>
            </a:br>
            <a:r>
              <a:rPr lang="en-US" sz="800" b="1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 dirty="0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 dirty="0"/>
              <a:t>&lt;Title of Course (</a:t>
            </a:r>
            <a:r>
              <a:rPr lang="en-US" sz="800" b="1" dirty="0" err="1"/>
              <a:t>ACRO</a:t>
            </a:r>
            <a:r>
              <a:rPr lang="en-US" sz="800" b="1" dirty="0"/>
              <a:t>) </a:t>
            </a:r>
            <a:r>
              <a:rPr lang="en-US" sz="800" b="1" dirty="0" err="1"/>
              <a:t>vX.X</a:t>
            </a:r>
            <a:r>
              <a:rPr lang="en-US" sz="800" b="1" dirty="0"/>
              <a:t>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 smtClean="0"/>
            </a:lvl1pPr>
          </a:lstStyle>
          <a:p>
            <a:pPr>
              <a:defRPr/>
            </a:pPr>
            <a:fld id="{480EE990-0A97-4F08-9487-86DDF9C9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251F1CE-AA28-4E03-9144-31A09FD9BA5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8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6623050"/>
            <a:ext cx="803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1000" dirty="0"/>
              <a:t>Version 4.0</a:t>
            </a:r>
          </a:p>
        </p:txBody>
      </p:sp>
      <p:sp>
        <p:nvSpPr>
          <p:cNvPr id="1296391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627063"/>
            <a:ext cx="2035175" cy="484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627063"/>
            <a:ext cx="5957887" cy="484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0801-AC5E-421D-9626-D7758020C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1F8B-DFA8-4B66-BD5F-C6D2614BC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E736-8E45-467A-B283-08B0A15DE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E3DD-78AA-4703-A09F-2242158D1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F65E-D165-4227-9DD4-A521DFAD5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B338-1A18-498E-8FED-34AA08A66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772-F522-4451-9BF6-5EB13DA8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C471-6DC3-4C04-B111-E3B52C7B8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84C5-0B5E-46BE-9D1A-B12C96A1E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55F2-CC58-4874-9075-8EB82DFDF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3188-4E9D-4284-BA19-8098514E4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477D-C8A0-441B-A38D-2244B0750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6FB5-ACB7-4273-9589-B845F5A34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9286-E04C-44A7-B135-29F01C35C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2706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295364" name="Rectangle 4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DAF88459-F0B2-4852-B49C-A1BF1E9CA232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9002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6" descr="PPt_TopBand_Artwo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5367" name="Rectangle 7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1295368" name="Rectangle 8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14E4F0-02C2-4EAE-99CE-73FF708B8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Example of a</a:t>
            </a:r>
            <a:r>
              <a:rPr lang="en-US" altLang="en-US" baseline="0" dirty="0" smtClean="0"/>
              <a:t> MAN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Update 2009.06.29</a:t>
            </a:r>
            <a:br>
              <a:rPr lang="en-US" sz="2400" dirty="0" smtClean="0"/>
            </a:br>
            <a:r>
              <a:rPr lang="en-US" sz="2400" dirty="0" smtClean="0"/>
              <a:t>1.0.0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9960C-BBD4-4555-A8A5-40DE92A0F55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059264" cy="476250"/>
          </a:xfrm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5FB6E-D5A1-4DAB-BDF7-EBCB29764C2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Radio</a:t>
            </a:r>
          </a:p>
        </p:txBody>
      </p:sp>
      <p:pic>
        <p:nvPicPr>
          <p:cNvPr id="33797" name="Picture 4" descr="8-15-2006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20838"/>
            <a:ext cx="6705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822A9-F59E-4BCE-AA4C-2732E92D7E3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Customer Site</a:t>
            </a:r>
          </a:p>
        </p:txBody>
      </p:sp>
      <p:pic>
        <p:nvPicPr>
          <p:cNvPr id="34821" name="Picture 4" descr="CustomerInstallNewGe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52694-3C25-4789-A310-41419DAE5255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Customer Site</a:t>
            </a:r>
          </a:p>
        </p:txBody>
      </p:sp>
      <p:pic>
        <p:nvPicPr>
          <p:cNvPr id="35845" name="Picture 4" descr="CustomerInstallNewGe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MAN</a:t>
            </a:r>
          </a:p>
        </p:txBody>
      </p:sp>
      <p:pic>
        <p:nvPicPr>
          <p:cNvPr id="36867" name="Content Placeholder 5" descr="DSC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D19AD6-EEBD-4823-B089-A0DAD572398F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can be</a:t>
            </a:r>
            <a:r>
              <a:rPr lang="en-US" baseline="0" dirty="0" smtClean="0"/>
              <a:t> created with wires or by using a wireless connection</a:t>
            </a:r>
          </a:p>
          <a:p>
            <a:r>
              <a:rPr lang="en-US" baseline="0" dirty="0" smtClean="0"/>
              <a:t>A cellular network is a good example of a MAN</a:t>
            </a:r>
          </a:p>
          <a:p>
            <a:r>
              <a:rPr lang="en-US" baseline="0" dirty="0" smtClean="0"/>
              <a:t>Here is another example</a:t>
            </a:r>
          </a:p>
          <a:p>
            <a:r>
              <a:rPr lang="en-US" baseline="0" dirty="0" smtClean="0"/>
              <a:t>This is a wireless MAN used to provide high-speed Internet access to folks in rural areas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Out in the country the population density is too thin for the economical deployment of DLS or similar services</a:t>
            </a:r>
          </a:p>
          <a:p>
            <a:r>
              <a:rPr lang="en-US" baseline="0" dirty="0" smtClean="0"/>
              <a:t>Therefore satellite Internet access or a wireless MAN as shown here is a common way of connecting to the Internet</a:t>
            </a:r>
          </a:p>
          <a:p>
            <a:r>
              <a:rPr lang="en-US" baseline="0" dirty="0" smtClean="0"/>
              <a:t>This is called a WISP – Wireless ISP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B8665D-5E81-43D5-86A0-82EE9FBDDC3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Layout</a:t>
            </a:r>
          </a:p>
        </p:txBody>
      </p:sp>
      <p:pic>
        <p:nvPicPr>
          <p:cNvPr id="25605" name="Picture 3" descr="HomeNetworkOver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818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2359F-CDDB-43E6-86EB-0EAA3F3F36D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Layout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 cstate="print"/>
          <a:srcRect l="11000" t="43333" r="32001" b="6000"/>
          <a:stretch>
            <a:fillRect/>
          </a:stretch>
        </p:blipFill>
        <p:spPr bwMode="auto">
          <a:xfrm>
            <a:off x="1143000" y="16002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029200" y="3124200"/>
            <a:ext cx="22098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INTERSTATE 35 W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flipV="1">
            <a:off x="6096000" y="2286000"/>
            <a:ext cx="914400" cy="762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73025" tIns="36512" rIns="73025" bIns="36512"/>
          <a:lstStyle/>
          <a:p>
            <a:endParaRPr lang="en-US" dirty="0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447800" y="1752600"/>
            <a:ext cx="1828800" cy="604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BASE STATION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TOWER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V="1">
            <a:off x="3352800" y="1828800"/>
            <a:ext cx="3810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73025" tIns="36512" rIns="73025" bIns="36512"/>
          <a:lstStyle/>
          <a:p>
            <a:endParaRPr lang="en-US" dirty="0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4114800" y="5105400"/>
            <a:ext cx="1828800" cy="604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LOCATION</a:t>
            </a: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H="1">
            <a:off x="3276600" y="5410200"/>
            <a:ext cx="7620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73025" tIns="36512" rIns="73025" bIns="36512"/>
          <a:lstStyle/>
          <a:p>
            <a:endParaRPr lang="en-US" dirty="0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H="1">
            <a:off x="3200400" y="1752600"/>
            <a:ext cx="685800" cy="3886200"/>
          </a:xfrm>
          <a:prstGeom prst="lin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 dirty="0"/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295400" y="3676650"/>
            <a:ext cx="182880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1.5 MILES</a:t>
            </a:r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flipV="1">
            <a:off x="3200400" y="3657600"/>
            <a:ext cx="304800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73025" tIns="36512" rIns="73025" bIns="36512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608414-BB96-4571-A439-A9BA7C25363A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Base Station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base station for the WISP consists of</a:t>
            </a:r>
          </a:p>
          <a:p>
            <a:pPr lvl="1" eaLnBrk="1" hangingPunct="1"/>
            <a:r>
              <a:rPr lang="en-US" dirty="0" smtClean="0"/>
              <a:t>A tower</a:t>
            </a:r>
          </a:p>
          <a:p>
            <a:pPr lvl="1" eaLnBrk="1" hangingPunct="1"/>
            <a:r>
              <a:rPr lang="en-US" dirty="0" smtClean="0"/>
              <a:t>An antenna</a:t>
            </a:r>
          </a:p>
          <a:p>
            <a:pPr lvl="1" eaLnBrk="1" hangingPunct="1"/>
            <a:r>
              <a:rPr lang="en-US" dirty="0" smtClean="0"/>
              <a:t>A radio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0B91D-1A7C-42BA-A4BB-0B877AB2DB1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Tower</a:t>
            </a:r>
          </a:p>
        </p:txBody>
      </p:sp>
      <p:pic>
        <p:nvPicPr>
          <p:cNvPr id="30725" name="Picture 4" descr="8-15-2006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1601788"/>
            <a:ext cx="303212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CAC64-1C44-4182-8094-4DE46923EF7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Antenna</a:t>
            </a:r>
          </a:p>
        </p:txBody>
      </p:sp>
      <p:pic>
        <p:nvPicPr>
          <p:cNvPr id="31749" name="Picture 4" descr="8-15-2006-15"/>
          <p:cNvPicPr>
            <a:picLocks noChangeAspect="1" noChangeArrowheads="1"/>
          </p:cNvPicPr>
          <p:nvPr/>
        </p:nvPicPr>
        <p:blipFill>
          <a:blip r:embed="rId2" cstate="print"/>
          <a:srcRect l="30257" t="30702" r="35164" b="37068"/>
          <a:stretch>
            <a:fillRect/>
          </a:stretch>
        </p:blipFill>
        <p:spPr bwMode="auto">
          <a:xfrm>
            <a:off x="2971800" y="1600200"/>
            <a:ext cx="32559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2005-2009 Kenneth M. Chipps Ph.D. www.chipps.com</a:t>
            </a:r>
            <a:endParaRPr lang="en-US" dirty="0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9EC6B-0C55-479A-ABAB-F200AAE30B49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WISP Radio</a:t>
            </a:r>
          </a:p>
        </p:txBody>
      </p:sp>
      <p:pic>
        <p:nvPicPr>
          <p:cNvPr id="32773" name="Picture 4" descr="8-15-2006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30337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7206</TotalTime>
  <Pages>28</Pages>
  <Words>275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PPT-TMPLT-WHT_C</vt:lpstr>
      <vt:lpstr>CCNA</vt:lpstr>
      <vt:lpstr>Example of a MAN  Last Update 2009.06.29 1.0.0</vt:lpstr>
      <vt:lpstr>A MAN</vt:lpstr>
      <vt:lpstr>A MAN</vt:lpstr>
      <vt:lpstr>WISP Layout</vt:lpstr>
      <vt:lpstr>WISP Layout</vt:lpstr>
      <vt:lpstr>WISP Base Station</vt:lpstr>
      <vt:lpstr>WISP Tower</vt:lpstr>
      <vt:lpstr>WISP Antenna</vt:lpstr>
      <vt:lpstr>WISP Radio</vt:lpstr>
      <vt:lpstr>WISP Radio</vt:lpstr>
      <vt:lpstr>WISP Customer Site</vt:lpstr>
      <vt:lpstr>WISP Customer Site</vt:lpstr>
      <vt:lpstr>New 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MAN</dc:title>
  <dc:creator>Kenneth M. Chipps Ph.D.</dc:creator>
  <cp:lastModifiedBy>Kenneth M. Chipps Ph.D.</cp:lastModifiedBy>
  <cp:revision>366</cp:revision>
  <cp:lastPrinted>1999-01-27T00:54:54Z</cp:lastPrinted>
  <dcterms:created xsi:type="dcterms:W3CDTF">2002-08-27T12:04:17Z</dcterms:created>
  <dcterms:modified xsi:type="dcterms:W3CDTF">2009-07-28T21:02:08Z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