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684" r:id="rId2"/>
  </p:sldMasterIdLst>
  <p:notesMasterIdLst>
    <p:notesMasterId r:id="rId33"/>
  </p:notesMasterIdLst>
  <p:handoutMasterIdLst>
    <p:handoutMasterId r:id="rId34"/>
  </p:handoutMasterIdLst>
  <p:sldIdLst>
    <p:sldId id="471" r:id="rId3"/>
    <p:sldId id="507" r:id="rId4"/>
    <p:sldId id="477" r:id="rId5"/>
    <p:sldId id="478" r:id="rId6"/>
    <p:sldId id="479" r:id="rId7"/>
    <p:sldId id="480" r:id="rId8"/>
    <p:sldId id="481" r:id="rId9"/>
    <p:sldId id="482" r:id="rId10"/>
    <p:sldId id="483" r:id="rId11"/>
    <p:sldId id="484" r:id="rId12"/>
    <p:sldId id="485" r:id="rId13"/>
    <p:sldId id="487" r:id="rId14"/>
    <p:sldId id="488" r:id="rId15"/>
    <p:sldId id="490" r:id="rId16"/>
    <p:sldId id="491" r:id="rId17"/>
    <p:sldId id="492" r:id="rId18"/>
    <p:sldId id="493" r:id="rId19"/>
    <p:sldId id="494" r:id="rId20"/>
    <p:sldId id="495" r:id="rId21"/>
    <p:sldId id="496" r:id="rId22"/>
    <p:sldId id="497" r:id="rId23"/>
    <p:sldId id="498" r:id="rId24"/>
    <p:sldId id="499" r:id="rId25"/>
    <p:sldId id="500" r:id="rId26"/>
    <p:sldId id="501" r:id="rId27"/>
    <p:sldId id="502" r:id="rId28"/>
    <p:sldId id="503" r:id="rId29"/>
    <p:sldId id="504" r:id="rId30"/>
    <p:sldId id="505" r:id="rId31"/>
    <p:sldId id="506" r:id="rId32"/>
  </p:sldIdLst>
  <p:sldSz cx="9144000" cy="6858000" type="screen4x3"/>
  <p:notesSz cx="6854825" cy="9083675"/>
  <p:defaultTextStyle>
    <a:defPPr>
      <a:defRPr lang="en-US"/>
    </a:defPPr>
    <a:lvl1pPr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2B4"/>
    <a:srgbClr val="35297D"/>
    <a:srgbClr val="00252E"/>
    <a:srgbClr val="FFFF9B"/>
    <a:srgbClr val="FFCC68"/>
    <a:srgbClr val="FFE59B"/>
    <a:srgbClr val="F6BF69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339" autoAdjust="0"/>
  </p:normalViewPr>
  <p:slideViewPr>
    <p:cSldViewPr snapToGrid="0">
      <p:cViewPr varScale="1">
        <p:scale>
          <a:sx n="61" d="100"/>
          <a:sy n="61" d="100"/>
        </p:scale>
        <p:origin x="-1134" y="-96"/>
      </p:cViewPr>
      <p:guideLst>
        <p:guide orient="horz" pos="2736"/>
        <p:guide orient="horz" pos="8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2909" y="-86"/>
      </p:cViewPr>
      <p:guideLst>
        <p:guide orient="horz" pos="2861"/>
        <p:guide pos="2159"/>
      </p:guideLst>
    </p:cSldViewPr>
  </p:notesViewPr>
  <p:gridSpacing cx="156370338" cy="1563703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5563" y="8764588"/>
            <a:ext cx="67103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49" tIns="49756" rIns="94849" bIns="49756">
            <a:spAutoFit/>
          </a:bodyPr>
          <a:lstStyle/>
          <a:p>
            <a:pPr algn="l" defTabSz="606425">
              <a:lnSpc>
                <a:spcPct val="100000"/>
              </a:lnSpc>
              <a:tabLst>
                <a:tab pos="2366963" algn="l"/>
                <a:tab pos="4789488" algn="l"/>
              </a:tabLst>
              <a:defRPr/>
            </a:pPr>
            <a:r>
              <a:rPr lang="en-US" sz="800" b="1"/>
              <a:t>Copyright © 2001, Cisco Systems, Inc. All rights reserved. Printed in USA.</a:t>
            </a:r>
            <a:br>
              <a:rPr lang="en-US" sz="800" b="1"/>
            </a:br>
            <a:r>
              <a:rPr lang="en-US" sz="800" b="1"/>
              <a:t>Presentation_ID.scr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150813" y="8778875"/>
            <a:ext cx="65516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6111875" y="8410575"/>
            <a:ext cx="43973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3305" name="Rectangle 9"/>
          <p:cNvSpPr>
            <a:spLocks noChangeArrowheads="1"/>
          </p:cNvSpPr>
          <p:nvPr/>
        </p:nvSpPr>
        <p:spPr bwMode="auto">
          <a:xfrm>
            <a:off x="55563" y="8585200"/>
            <a:ext cx="2562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3435" tIns="49014" rIns="93435" bIns="49014">
            <a:spAutoFit/>
          </a:bodyPr>
          <a:lstStyle/>
          <a:p>
            <a:pPr algn="l" defTabSz="596900">
              <a:lnSpc>
                <a:spcPct val="100000"/>
              </a:lnSpc>
              <a:tabLst>
                <a:tab pos="2332038" algn="l"/>
                <a:tab pos="4718050" algn="l"/>
              </a:tabLst>
              <a:defRPr/>
            </a:pPr>
            <a:r>
              <a:rPr lang="en-US" sz="800" b="1"/>
              <a:t>© 2001, Cisco Systems, Inc. All rights reserved.</a:t>
            </a:r>
          </a:p>
          <a:p>
            <a:pPr algn="l" defTabSz="596900">
              <a:lnSpc>
                <a:spcPct val="100000"/>
              </a:lnSpc>
              <a:tabLst>
                <a:tab pos="2332038" algn="l"/>
                <a:tab pos="4718050" algn="l"/>
              </a:tabLst>
              <a:defRPr/>
            </a:pPr>
            <a:r>
              <a:rPr lang="en-US" sz="800" b="1"/>
              <a:t>&lt;Title of Course (ACRO) vX.X&gt;</a:t>
            </a:r>
          </a:p>
        </p:txBody>
      </p:sp>
      <p:sp>
        <p:nvSpPr>
          <p:cNvPr id="183306" name="Line 10"/>
          <p:cNvSpPr>
            <a:spLocks noChangeShapeType="1"/>
          </p:cNvSpPr>
          <p:nvPr/>
        </p:nvSpPr>
        <p:spPr bwMode="auto">
          <a:xfrm>
            <a:off x="149225" y="8599488"/>
            <a:ext cx="6503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3307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8480425"/>
            <a:ext cx="7953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80" tIns="0" rIns="18380" bIns="0" numCol="1" anchor="b" anchorCtr="0" compatLnSpc="1">
            <a:prstTxWarp prst="textNoShape">
              <a:avLst/>
            </a:prstTxWarp>
          </a:bodyPr>
          <a:lstStyle>
            <a:lvl1pPr algn="r" defTabSz="881063">
              <a:lnSpc>
                <a:spcPct val="100000"/>
              </a:lnSpc>
              <a:defRPr sz="800" smtClean="0"/>
            </a:lvl1pPr>
          </a:lstStyle>
          <a:p>
            <a:pPr>
              <a:defRPr/>
            </a:pPr>
            <a:fld id="{480EE990-0A97-4F08-9487-86DDF9C93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8" name="Rectangle 1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239713"/>
            <a:ext cx="5200650" cy="3900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83309" name="Rectangle 1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5288" y="4278313"/>
            <a:ext cx="598646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9014" rIns="93435" bIns="49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12713" indent="-112713" algn="l" defTabSz="1020763" rtl="0" eaLnBrk="0" fontAlgn="base" hangingPunct="0">
      <a:lnSpc>
        <a:spcPct val="90000"/>
      </a:lnSpc>
      <a:spcBef>
        <a:spcPct val="40000"/>
      </a:spcBef>
      <a:spcAft>
        <a:spcPct val="0"/>
      </a:spcAft>
      <a:buSzPct val="100000"/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82600" indent="-120650" algn="l" defTabSz="1020763" rtl="0" eaLnBrk="0" fontAlgn="base" hangingPunct="0">
      <a:lnSpc>
        <a:spcPct val="90000"/>
      </a:lnSpc>
      <a:spcBef>
        <a:spcPct val="40000"/>
      </a:spcBef>
      <a:spcAft>
        <a:spcPct val="0"/>
      </a:spcAft>
      <a:buSzPct val="100000"/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66788" algn="l" defTabSz="1020763" rtl="0" eaLnBrk="0" fontAlgn="base" hangingPunct="0">
      <a:lnSpc>
        <a:spcPct val="90000"/>
      </a:lnSpc>
      <a:spcBef>
        <a:spcPct val="40000"/>
      </a:spcBef>
      <a:spcAft>
        <a:spcPct val="0"/>
      </a:spcAft>
      <a:buSzPct val="100000"/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449388" algn="l" defTabSz="1020763" rtl="0" eaLnBrk="0" fontAlgn="base" hangingPunct="0">
      <a:lnSpc>
        <a:spcPct val="90000"/>
      </a:lnSpc>
      <a:spcBef>
        <a:spcPct val="40000"/>
      </a:spcBef>
      <a:spcAft>
        <a:spcPct val="0"/>
      </a:spcAft>
      <a:buSzPct val="100000"/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931988" algn="l" defTabSz="1020763" rtl="0" eaLnBrk="0" fontAlgn="base" hangingPunct="0">
      <a:lnSpc>
        <a:spcPct val="90000"/>
      </a:lnSpc>
      <a:spcBef>
        <a:spcPct val="40000"/>
      </a:spcBef>
      <a:spcAft>
        <a:spcPct val="0"/>
      </a:spcAft>
      <a:buSzPct val="100000"/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t_CoverAr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3888"/>
            <a:ext cx="91408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98975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>
                <a:solidFill>
                  <a:srgbClr val="D3D3D3"/>
                </a:solidFill>
              </a:rPr>
              <a:t>© 2007 Cisco Systems, Inc. All rights reserved.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23113" y="6672263"/>
            <a:ext cx="6508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700">
                <a:solidFill>
                  <a:srgbClr val="D3D3D3"/>
                </a:solidFill>
              </a:rPr>
              <a:t>Cisco Public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8251F1CE-AA28-4E03-9144-31A09FD9BA5B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pic>
        <p:nvPicPr>
          <p:cNvPr id="8" name="Picture 9" descr="Cisco_New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225" y="5940425"/>
            <a:ext cx="33543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Cis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63" y="119063"/>
            <a:ext cx="11715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0" y="6623050"/>
            <a:ext cx="8032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1000"/>
              <a:t>Version 4.0</a:t>
            </a:r>
          </a:p>
        </p:txBody>
      </p:sp>
      <p:sp>
        <p:nvSpPr>
          <p:cNvPr id="1296391" name="Rectangle 7"/>
          <p:cNvSpPr>
            <a:spLocks noGrp="1" noChangeArrowheads="1"/>
          </p:cNvSpPr>
          <p:nvPr>
            <p:ph type="ctrTitle"/>
          </p:nvPr>
        </p:nvSpPr>
        <p:spPr bwMode="white">
          <a:xfrm>
            <a:off x="311150" y="2671763"/>
            <a:ext cx="3768725" cy="830262"/>
          </a:xfrm>
          <a:ln/>
        </p:spPr>
        <p:txBody>
          <a:bodyPr anchor="ctr"/>
          <a:lstStyle>
            <a:lvl1pPr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963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11150" y="4672013"/>
            <a:ext cx="4103688" cy="658812"/>
          </a:xfrm>
          <a:ln/>
        </p:spPr>
        <p:txBody>
          <a:bodyPr/>
          <a:lstStyle>
            <a:lvl1pPr marL="0" indent="0">
              <a:lnSpc>
                <a:spcPct val="9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627063"/>
            <a:ext cx="2035175" cy="4845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638" y="627063"/>
            <a:ext cx="5957887" cy="4845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3886200" cy="476250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00801-AC5E-421D-9626-D7758020C7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81F8B-DFA8-4B66-BD5F-C6D2614BC5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1E736-8E45-467A-B283-08B0A15DE2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3E3DD-78AA-4703-A09F-2242158D1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CF65E-D165-4227-9DD4-A521DFAD58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B338-1A18-498E-8FED-34AA08A66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67772-F522-4451-9BF6-5EB13DA8B4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1C471-6DC3-4C04-B111-E3B52C7B87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D84C5-0B5E-46BE-9D1A-B12C96A1E8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55F2-CC58-4874-9075-8EB82DFDF1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3188-4E9D-4284-BA19-8098514E4F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6477D-C8A0-441B-A38D-2244B0750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E6FB5-ACB7-4273-9589-B845F5A349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F9286-E04C-44A7-B135-29F01C35C7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1900238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1900238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627063"/>
            <a:ext cx="8145462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295364" name="Rectangle 4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DAF88459-F0B2-4852-B49C-A1BF1E9CA232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900238"/>
            <a:ext cx="7940675" cy="3571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6" descr="PPt_TopBand_Artwor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5367" name="Rectangle 7"/>
          <p:cNvSpPr>
            <a:spLocks noChangeArrowheads="1"/>
          </p:cNvSpPr>
          <p:nvPr/>
        </p:nvSpPr>
        <p:spPr bwMode="auto">
          <a:xfrm>
            <a:off x="4498975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>
                <a:solidFill>
                  <a:srgbClr val="D3D3D3"/>
                </a:solidFill>
              </a:rPr>
              <a:t>© 2007 Cisco Systems, Inc. All rights reserved.</a:t>
            </a:r>
          </a:p>
        </p:txBody>
      </p:sp>
      <p:sp>
        <p:nvSpPr>
          <p:cNvPr id="1295368" name="Rectangle 8"/>
          <p:cNvSpPr>
            <a:spLocks noChangeArrowheads="1"/>
          </p:cNvSpPr>
          <p:nvPr/>
        </p:nvSpPr>
        <p:spPr bwMode="auto">
          <a:xfrm>
            <a:off x="7123113" y="6672263"/>
            <a:ext cx="6508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700">
                <a:solidFill>
                  <a:srgbClr val="D3D3D3"/>
                </a:solidFill>
              </a:rPr>
              <a:t>Cisco 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+mj-lt"/>
          <a:ea typeface="+mj-ea"/>
          <a:cs typeface="+mj-cs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5pPr>
      <a:lvl6pPr marL="4572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6pPr>
      <a:lvl7pPr marL="9144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7pPr>
      <a:lvl8pPr marL="13716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8pPr>
      <a:lvl9pPr marL="18288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rgbClr val="708CA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2pPr>
      <a:lvl3pPr marL="914400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5pPr>
      <a:lvl6pPr marL="20621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6pPr>
      <a:lvl7pPr marL="25193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7pPr>
      <a:lvl8pPr marL="29765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8pPr>
      <a:lvl9pPr marL="34337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BBF8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5225"/>
            <a:ext cx="3657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>
              <a:defRPr/>
            </a:pPr>
            <a:r>
              <a:rPr lang="en-US"/>
              <a:t>Copyright 2009 Kenneth M. Chipps Ph.D. www.chipps.com</a:t>
            </a:r>
            <a:endParaRPr lang="en-US" dirty="0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9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14E4F0-02C2-4EAE-99CE-73FF708B8A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Example of a</a:t>
            </a:r>
            <a:r>
              <a:rPr lang="en-US" altLang="en-US" baseline="0" dirty="0" smtClean="0"/>
              <a:t> LAN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 </a:t>
            </a:r>
            <a:r>
              <a:rPr lang="en-US" sz="2400" dirty="0" smtClean="0"/>
              <a:t>Last Update 2009.06.29</a:t>
            </a:r>
            <a:br>
              <a:rPr lang="en-US" sz="2400" dirty="0" smtClean="0"/>
            </a:br>
            <a:r>
              <a:rPr lang="en-US" sz="2400" dirty="0" smtClean="0"/>
              <a:t>1.0.0</a:t>
            </a:r>
            <a:endParaRPr lang="en-US" dirty="0" smtClean="0"/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99960C-BBD4-4555-A8A5-40DE92A0F55C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1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2009 Kenneth M. Chipps Ph.D. www.chipps.com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Run in the Ceiling</a:t>
            </a: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DF1C76-BB6A-439F-AACA-D3F93AABBF1D}" type="slidenum">
              <a:rPr lang="en-US" smtClean="0"/>
              <a:pPr/>
              <a:t>10</a:t>
            </a:fld>
            <a:endParaRPr lang="en-US" smtClean="0"/>
          </a:p>
        </p:txBody>
      </p:sp>
      <p:pic>
        <p:nvPicPr>
          <p:cNvPr id="17413" name="Picture 4" descr="CableInCeilin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76375"/>
            <a:ext cx="69342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Run in the Ceiling</a:t>
            </a: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9AB47F-7E50-4A1C-8010-5BC87D6C7599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18437" name="Picture 4" descr="CableInCeiling6"/>
          <p:cNvPicPr>
            <a:picLocks noChangeAspect="1" noChangeArrowheads="1"/>
          </p:cNvPicPr>
          <p:nvPr/>
        </p:nvPicPr>
        <p:blipFill>
          <a:blip r:embed="rId2" cstate="print"/>
          <a:srcRect b="24051"/>
          <a:stretch>
            <a:fillRect/>
          </a:stretch>
        </p:blipFill>
        <p:spPr bwMode="auto">
          <a:xfrm>
            <a:off x="762000" y="1447800"/>
            <a:ext cx="76962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Into the LAN Room</a:t>
            </a: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FBA684-4270-4785-B972-49F113A91D92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20485" name="Picture 4" descr="CableThrough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1473200"/>
            <a:ext cx="693896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Across to the Relay Rack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E892E9-F7FA-493A-B2D8-DB2B2B298F0E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21509" name="Picture 4" descr="CableTray"/>
          <p:cNvPicPr>
            <a:picLocks noChangeAspect="1" noChangeArrowheads="1"/>
          </p:cNvPicPr>
          <p:nvPr/>
        </p:nvPicPr>
        <p:blipFill>
          <a:blip r:embed="rId2" cstate="print"/>
          <a:srcRect l="1065" t="2301" r="3139"/>
          <a:stretch>
            <a:fillRect/>
          </a:stretch>
        </p:blipFill>
        <p:spPr bwMode="auto">
          <a:xfrm>
            <a:off x="1143000" y="1462088"/>
            <a:ext cx="6858000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Relay Rack</a:t>
            </a: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FB67AB-E471-4F66-BB56-49C9872D4BE6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23557" name="Picture 4" descr="RelayRack"/>
          <p:cNvPicPr>
            <a:picLocks noChangeAspect="1" noChangeArrowheads="1"/>
          </p:cNvPicPr>
          <p:nvPr/>
        </p:nvPicPr>
        <p:blipFill>
          <a:blip r:embed="rId2" cstate="print"/>
          <a:srcRect l="2513" t="4718" r="12303"/>
          <a:stretch>
            <a:fillRect/>
          </a:stretch>
        </p:blipFill>
        <p:spPr bwMode="auto">
          <a:xfrm>
            <a:off x="3178175" y="1463675"/>
            <a:ext cx="2765425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Relay Rack</a:t>
            </a: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852F1F2-2D8F-47A9-B58C-C72784CBD4EA}" type="slidenum">
              <a:rPr lang="en-US" smtClean="0"/>
              <a:pPr/>
              <a:t>15</a:t>
            </a:fld>
            <a:endParaRPr lang="en-US" smtClean="0"/>
          </a:p>
        </p:txBody>
      </p:sp>
      <p:pic>
        <p:nvPicPr>
          <p:cNvPr id="24581" name="Picture 4" descr="RelayRackSide"/>
          <p:cNvPicPr>
            <a:picLocks noChangeAspect="1" noChangeArrowheads="1"/>
          </p:cNvPicPr>
          <p:nvPr/>
        </p:nvPicPr>
        <p:blipFill>
          <a:blip r:embed="rId2" cstate="print"/>
          <a:srcRect t="3041" r="17329"/>
          <a:stretch>
            <a:fillRect/>
          </a:stretch>
        </p:blipFill>
        <p:spPr bwMode="auto">
          <a:xfrm>
            <a:off x="3306763" y="1463675"/>
            <a:ext cx="2636837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Panel</a:t>
            </a: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2826D1-D036-4EAE-9F09-72AE3F024A7C}" type="slidenum">
              <a:rPr lang="en-US" smtClean="0"/>
              <a:pPr/>
              <a:t>16</a:t>
            </a:fld>
            <a:endParaRPr lang="en-US" smtClean="0"/>
          </a:p>
        </p:txBody>
      </p:sp>
      <p:pic>
        <p:nvPicPr>
          <p:cNvPr id="25605" name="Picture 4" descr="PatchPanelBac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1473200"/>
            <a:ext cx="693896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Panel</a:t>
            </a: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C071325-1237-434F-91EB-8D7DD78D4A54}" type="slidenum">
              <a:rPr lang="en-US" smtClean="0"/>
              <a:pPr/>
              <a:t>17</a:t>
            </a:fld>
            <a:endParaRPr lang="en-US" smtClean="0"/>
          </a:p>
        </p:txBody>
      </p:sp>
      <p:pic>
        <p:nvPicPr>
          <p:cNvPr id="26629" name="Picture 4" descr="PatchPanelBac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8" y="1447800"/>
            <a:ext cx="7015162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Panel</a:t>
            </a: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5B376B-107B-4552-A9C9-D15919B58990}" type="slidenum">
              <a:rPr lang="en-US" smtClean="0"/>
              <a:pPr/>
              <a:t>18</a:t>
            </a:fld>
            <a:endParaRPr lang="en-US" smtClean="0"/>
          </a:p>
        </p:txBody>
      </p:sp>
      <p:pic>
        <p:nvPicPr>
          <p:cNvPr id="27653" name="Picture 4" descr="PatchPa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015163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245 in the Patch Panel</a:t>
            </a:r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0AFA18-EDC2-498B-B08F-1CF3C949338F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28677" name="Picture 4" descr="PatchPanelPort2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015163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LAN – Local Area Network connects points that are near to each other</a:t>
            </a:r>
          </a:p>
          <a:p>
            <a:r>
              <a:rPr lang="en-US" dirty="0" smtClean="0"/>
              <a:t>This is usually within the same building</a:t>
            </a:r>
          </a:p>
          <a:p>
            <a:r>
              <a:rPr lang="en-US" dirty="0" smtClean="0"/>
              <a:t>Let’s look</a:t>
            </a:r>
            <a:r>
              <a:rPr lang="en-US" baseline="0" dirty="0" smtClean="0"/>
              <a:t> at a typical wired LAN</a:t>
            </a:r>
          </a:p>
          <a:p>
            <a:r>
              <a:rPr lang="en-US" baseline="0" dirty="0" smtClean="0"/>
              <a:t>This consists of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2009 Kenneth M. Chipps Ph.D. www.chipps.com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81F8B-DFA8-4B66-BD5F-C6D2614BC55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Switches in the Relay Rack</a:t>
            </a: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F5FDE3-BF2F-4112-BED5-88DB322097F2}" type="slidenum">
              <a:rPr lang="en-US" smtClean="0"/>
              <a:pPr/>
              <a:t>20</a:t>
            </a:fld>
            <a:endParaRPr lang="en-US" smtClean="0"/>
          </a:p>
        </p:txBody>
      </p:sp>
      <p:pic>
        <p:nvPicPr>
          <p:cNvPr id="29701" name="Picture 4" descr="Switches"/>
          <p:cNvPicPr>
            <a:picLocks noChangeAspect="1" noChangeArrowheads="1"/>
          </p:cNvPicPr>
          <p:nvPr/>
        </p:nvPicPr>
        <p:blipFill>
          <a:blip r:embed="rId2" cstate="print"/>
          <a:srcRect r="12016"/>
          <a:stretch>
            <a:fillRect/>
          </a:stretch>
        </p:blipFill>
        <p:spPr bwMode="auto">
          <a:xfrm>
            <a:off x="1524000" y="1479550"/>
            <a:ext cx="60960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Port for the PC</a:t>
            </a: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A53C03-313F-469A-A987-24C67079B992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30725" name="Picture 4" descr="SwitchPort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1473200"/>
            <a:ext cx="693896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Ports for LAN Equipment</a:t>
            </a: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7B4C46-3DA4-467B-8299-183A45A6DFDD}" type="slidenum">
              <a:rPr lang="en-US" smtClean="0"/>
              <a:pPr/>
              <a:t>22</a:t>
            </a:fld>
            <a:endParaRPr lang="en-US" smtClean="0"/>
          </a:p>
        </p:txBody>
      </p:sp>
      <p:pic>
        <p:nvPicPr>
          <p:cNvPr id="31749" name="Picture 4" descr="SwitchPorts1"/>
          <p:cNvPicPr>
            <a:picLocks noChangeAspect="1" noChangeArrowheads="1"/>
          </p:cNvPicPr>
          <p:nvPr/>
        </p:nvPicPr>
        <p:blipFill>
          <a:blip r:embed="rId2" cstate="print"/>
          <a:srcRect r="2220"/>
          <a:stretch>
            <a:fillRect/>
          </a:stretch>
        </p:blipFill>
        <p:spPr bwMode="auto">
          <a:xfrm>
            <a:off x="1219200" y="1498600"/>
            <a:ext cx="67056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Port in the Switch</a:t>
            </a: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1FC7ED-1214-4D08-99DF-B80D6A208092}" type="slidenum">
              <a:rPr lang="en-US" smtClean="0"/>
              <a:pPr/>
              <a:t>23</a:t>
            </a:fld>
            <a:endParaRPr lang="en-US" smtClean="0"/>
          </a:p>
        </p:txBody>
      </p:sp>
      <p:pic>
        <p:nvPicPr>
          <p:cNvPr id="32773" name="Picture 4" descr="SwitchPortRedCa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98600"/>
            <a:ext cx="68627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Cord to Server</a:t>
            </a: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1076CD-E699-4B52-845F-5FADB5AB2E3F}" type="slidenum">
              <a:rPr lang="en-US" smtClean="0"/>
              <a:pPr/>
              <a:t>24</a:t>
            </a:fld>
            <a:endParaRPr lang="en-US" smtClean="0"/>
          </a:p>
        </p:txBody>
      </p:sp>
      <p:pic>
        <p:nvPicPr>
          <p:cNvPr id="33797" name="Picture 4" descr="CableFromPatchPanelToSer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8" y="1422400"/>
            <a:ext cx="7015162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Shared Server</a:t>
            </a: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F8C8E2-3374-441B-BEEA-7DB8B42BE10B}" type="slidenum">
              <a:rPr lang="en-US" smtClean="0"/>
              <a:pPr/>
              <a:t>25</a:t>
            </a:fld>
            <a:endParaRPr lang="en-US" smtClean="0"/>
          </a:p>
        </p:txBody>
      </p:sp>
      <p:pic>
        <p:nvPicPr>
          <p:cNvPr id="34821" name="Picture 4" descr="ServerInContext"/>
          <p:cNvPicPr>
            <a:picLocks noChangeAspect="1" noChangeArrowheads="1"/>
          </p:cNvPicPr>
          <p:nvPr/>
        </p:nvPicPr>
        <p:blipFill>
          <a:blip r:embed="rId2" cstate="print"/>
          <a:srcRect l="2911" t="1666"/>
          <a:stretch>
            <a:fillRect/>
          </a:stretch>
        </p:blipFill>
        <p:spPr bwMode="auto">
          <a:xfrm>
            <a:off x="3124200" y="1447800"/>
            <a:ext cx="29638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Shared Server</a:t>
            </a: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664F33-745D-4259-9A9D-3D342FE4FF19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35845" name="Picture 4" descr="ServerFront"/>
          <p:cNvPicPr>
            <a:picLocks noChangeAspect="1" noChangeArrowheads="1"/>
          </p:cNvPicPr>
          <p:nvPr/>
        </p:nvPicPr>
        <p:blipFill>
          <a:blip r:embed="rId2" cstate="print"/>
          <a:srcRect l="2046" t="1639" r="2199"/>
          <a:stretch>
            <a:fillRect/>
          </a:stretch>
        </p:blipFill>
        <p:spPr bwMode="auto">
          <a:xfrm>
            <a:off x="3124200" y="1371600"/>
            <a:ext cx="2971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 in the Shared Server</a:t>
            </a: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7C3C1D-9255-4B0D-B847-DBE39B68BFC8}" type="slidenum">
              <a:rPr lang="en-US" smtClean="0"/>
              <a:pPr/>
              <a:t>27</a:t>
            </a:fld>
            <a:endParaRPr lang="en-US" smtClean="0"/>
          </a:p>
        </p:txBody>
      </p:sp>
      <p:pic>
        <p:nvPicPr>
          <p:cNvPr id="36869" name="Picture 4" descr="ServerBack"/>
          <p:cNvPicPr>
            <a:picLocks noChangeAspect="1" noChangeArrowheads="1"/>
          </p:cNvPicPr>
          <p:nvPr/>
        </p:nvPicPr>
        <p:blipFill>
          <a:blip r:embed="rId2" cstate="print"/>
          <a:srcRect l="2846" t="4968" r="2794" b="1633"/>
          <a:stretch>
            <a:fillRect/>
          </a:stretch>
        </p:blipFill>
        <p:spPr bwMode="auto">
          <a:xfrm>
            <a:off x="3146425" y="1524000"/>
            <a:ext cx="3101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 Access Being Shared</a:t>
            </a: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94BB08-D3B0-4A7A-A430-DB6737AAB5BC}" type="slidenum">
              <a:rPr lang="en-US" smtClean="0"/>
              <a:pPr/>
              <a:t>28</a:t>
            </a:fld>
            <a:endParaRPr lang="en-US" smtClean="0"/>
          </a:p>
        </p:txBody>
      </p:sp>
      <p:pic>
        <p:nvPicPr>
          <p:cNvPr id="37893" name="Picture 4" descr="RouterInContext1"/>
          <p:cNvPicPr>
            <a:picLocks noChangeAspect="1" noChangeArrowheads="1"/>
          </p:cNvPicPr>
          <p:nvPr/>
        </p:nvPicPr>
        <p:blipFill>
          <a:blip r:embed="rId2" cstate="print"/>
          <a:srcRect r="21312"/>
          <a:stretch>
            <a:fillRect/>
          </a:stretch>
        </p:blipFill>
        <p:spPr bwMode="auto">
          <a:xfrm>
            <a:off x="1828800" y="1477963"/>
            <a:ext cx="54864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 Access Being Shared</a:t>
            </a: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2FB3C4-EE30-4639-B92A-2ED21C0D9B76}" type="slidenum">
              <a:rPr lang="en-US" smtClean="0"/>
              <a:pPr/>
              <a:t>29</a:t>
            </a:fld>
            <a:endParaRPr lang="en-US" smtClean="0"/>
          </a:p>
        </p:txBody>
      </p:sp>
      <p:pic>
        <p:nvPicPr>
          <p:cNvPr id="38917" name="Picture 4" descr="RouterInContext2"/>
          <p:cNvPicPr>
            <a:picLocks noChangeAspect="1" noChangeArrowheads="1"/>
          </p:cNvPicPr>
          <p:nvPr/>
        </p:nvPicPr>
        <p:blipFill>
          <a:blip r:embed="rId2" cstate="print"/>
          <a:srcRect r="15726"/>
          <a:stretch>
            <a:fillRect/>
          </a:stretch>
        </p:blipFill>
        <p:spPr bwMode="auto">
          <a:xfrm>
            <a:off x="1676400" y="1517650"/>
            <a:ext cx="57912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 in Office 245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C42417-3B78-4184-B74A-DED8485BB68D}" type="slidenum">
              <a:rPr lang="en-US" smtClean="0"/>
              <a:pPr/>
              <a:t>3</a:t>
            </a:fld>
            <a:endParaRPr lang="en-US" smtClean="0"/>
          </a:p>
        </p:txBody>
      </p:sp>
      <p:pic>
        <p:nvPicPr>
          <p:cNvPr id="10245" name="Picture 4" descr="ATTComputerAll"/>
          <p:cNvPicPr>
            <a:picLocks noChangeAspect="1" noChangeArrowheads="1"/>
          </p:cNvPicPr>
          <p:nvPr/>
        </p:nvPicPr>
        <p:blipFill>
          <a:blip r:embed="rId2" cstate="print"/>
          <a:srcRect l="13034" t="3259" r="8757"/>
          <a:stretch>
            <a:fillRect/>
          </a:stretch>
        </p:blipFill>
        <p:spPr bwMode="auto">
          <a:xfrm>
            <a:off x="1752600" y="1411288"/>
            <a:ext cx="57150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 Access Being Shared</a:t>
            </a: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06A479-B30B-4FDF-A2C2-B57F6933DF90}" type="slidenum">
              <a:rPr lang="en-US" smtClean="0"/>
              <a:pPr/>
              <a:t>30</a:t>
            </a:fld>
            <a:endParaRPr lang="en-US" smtClean="0"/>
          </a:p>
        </p:txBody>
      </p:sp>
      <p:pic>
        <p:nvPicPr>
          <p:cNvPr id="39941" name="Picture 4" descr="RouterInContex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73200"/>
            <a:ext cx="6938963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 in the PC</a:t>
            </a: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5AE7E5-0EE7-40B5-8C52-CA72FE9995DC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11269" name="Picture 4" descr="NIC1"/>
          <p:cNvPicPr>
            <a:picLocks noChangeAspect="1" noChangeArrowheads="1"/>
          </p:cNvPicPr>
          <p:nvPr/>
        </p:nvPicPr>
        <p:blipFill>
          <a:blip r:embed="rId2" cstate="print"/>
          <a:srcRect l="1048" t="2698" r="1465" b="2698"/>
          <a:stretch>
            <a:fillRect/>
          </a:stretch>
        </p:blipFill>
        <p:spPr bwMode="auto">
          <a:xfrm>
            <a:off x="1066800" y="1482725"/>
            <a:ext cx="7086600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 in the PC</a:t>
            </a: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3237B7-40B8-433E-A44B-79E77D62CDB3}" type="slidenum">
              <a:rPr lang="en-US" smtClean="0"/>
              <a:pPr/>
              <a:t>5</a:t>
            </a:fld>
            <a:endParaRPr lang="en-US" smtClean="0"/>
          </a:p>
        </p:txBody>
      </p:sp>
      <p:pic>
        <p:nvPicPr>
          <p:cNvPr id="12293" name="Picture 4" descr="NICInComputer"/>
          <p:cNvPicPr>
            <a:picLocks noChangeAspect="1" noChangeArrowheads="1"/>
          </p:cNvPicPr>
          <p:nvPr/>
        </p:nvPicPr>
        <p:blipFill>
          <a:blip r:embed="rId2" cstate="print"/>
          <a:srcRect r="9064"/>
          <a:stretch>
            <a:fillRect/>
          </a:stretch>
        </p:blipFill>
        <p:spPr bwMode="auto">
          <a:xfrm>
            <a:off x="3276600" y="1447800"/>
            <a:ext cx="2819400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Cable to Wall Plug</a:t>
            </a: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D58CBC-D880-4535-8BBE-C09A3AA62CA4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13317" name="Picture 4" descr="ComputerPluggedInto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400" y="1447800"/>
            <a:ext cx="3098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245 Wall Plate in Office</a:t>
            </a: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012CC3-9D10-4AD8-95F1-D89526384924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14341" name="Picture 4" descr="WallPlate245"/>
          <p:cNvPicPr>
            <a:picLocks noChangeAspect="1" noChangeArrowheads="1"/>
          </p:cNvPicPr>
          <p:nvPr/>
        </p:nvPicPr>
        <p:blipFill>
          <a:blip r:embed="rId2" cstate="print"/>
          <a:srcRect l="12318" r="21985"/>
          <a:stretch>
            <a:fillRect/>
          </a:stretch>
        </p:blipFill>
        <p:spPr bwMode="auto">
          <a:xfrm>
            <a:off x="2362200" y="1447800"/>
            <a:ext cx="45847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 Plate in Office</a:t>
            </a: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F908C6-8249-4F62-A8D8-55047089431B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15365" name="Picture 4" descr="WallPlateLooseFromWall2"/>
          <p:cNvPicPr>
            <a:picLocks noChangeAspect="1" noChangeArrowheads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 bwMode="auto">
          <a:xfrm>
            <a:off x="2914650" y="1447800"/>
            <a:ext cx="34861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Run Up Wall in Office</a:t>
            </a: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Copyright 2007 Kenneth M. Chipps PhD www.chipps.com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48C0CD-EE55-4748-898B-0543C5816A2C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16389" name="Picture 4" descr="WallPlateOpe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9342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TMPLT-WHT_C">
  <a:themeElements>
    <a:clrScheme name="PPT-TMPLT-WHT_C 1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0183B7"/>
      </a:accent1>
      <a:accent2>
        <a:srgbClr val="B21A1A"/>
      </a:accent2>
      <a:accent3>
        <a:srgbClr val="FFFFFF"/>
      </a:accent3>
      <a:accent4>
        <a:srgbClr val="000000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PPT-TMPLT-WHT_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-TMPLT-WHT_C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CNA">
  <a:themeElements>
    <a:clrScheme name="CiscoAcadem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scoAcadem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025" tIns="36512" rIns="73025" bIns="36512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025" tIns="36512" rIns="73025" bIns="36512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iscoAcadem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Ciscopresentationwhite.10.3.06</Template>
  <TotalTime>7189</TotalTime>
  <Pages>28</Pages>
  <Words>427</Words>
  <Application>Microsoft Office PowerPoint</Application>
  <PresentationFormat>On-screen Show (4:3)</PresentationFormat>
  <Paragraphs>94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PPT-TMPLT-WHT_C</vt:lpstr>
      <vt:lpstr>CCNA</vt:lpstr>
      <vt:lpstr>Example of a LAN  Last Update 2009.06.29 1.0.0</vt:lpstr>
      <vt:lpstr>What is a LAN</vt:lpstr>
      <vt:lpstr>PC in Office 245</vt:lpstr>
      <vt:lpstr>NIC in the PC</vt:lpstr>
      <vt:lpstr>NIC in the PC</vt:lpstr>
      <vt:lpstr>Patch Cable to Wall Plug</vt:lpstr>
      <vt:lpstr>Port 245 Wall Plate in Office</vt:lpstr>
      <vt:lpstr>Wall Plate in Office</vt:lpstr>
      <vt:lpstr>Wire Run Up Wall in Office</vt:lpstr>
      <vt:lpstr>Cable Run in the Ceiling</vt:lpstr>
      <vt:lpstr>Cable Run in the Ceiling</vt:lpstr>
      <vt:lpstr>Cable Into the LAN Room</vt:lpstr>
      <vt:lpstr>Across to the Relay Rack</vt:lpstr>
      <vt:lpstr>Relay Rack</vt:lpstr>
      <vt:lpstr>Relay Rack</vt:lpstr>
      <vt:lpstr>Patch Panel</vt:lpstr>
      <vt:lpstr>Patch Panel</vt:lpstr>
      <vt:lpstr>Patch Panel</vt:lpstr>
      <vt:lpstr>Port 245 in the Patch Panel</vt:lpstr>
      <vt:lpstr>Switches in the Relay Rack</vt:lpstr>
      <vt:lpstr>Switch Port for the PC</vt:lpstr>
      <vt:lpstr>Switch Ports for LAN Equipment</vt:lpstr>
      <vt:lpstr>Server Port in the Switch</vt:lpstr>
      <vt:lpstr>Patch Cord to Server</vt:lpstr>
      <vt:lpstr>The Shared Server</vt:lpstr>
      <vt:lpstr>The Shared Server</vt:lpstr>
      <vt:lpstr>NIC in the Shared Server</vt:lpstr>
      <vt:lpstr>WAN Access Being Shared</vt:lpstr>
      <vt:lpstr>WAN Access Being Shared</vt:lpstr>
      <vt:lpstr>WAN Access Being Shared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LAN</dc:title>
  <dc:creator>Kenneth M. Chipps Ph.D.</dc:creator>
  <cp:lastModifiedBy>Kenneth M. Chipps Ph.D.</cp:lastModifiedBy>
  <cp:revision>359</cp:revision>
  <cp:lastPrinted>1999-01-27T00:54:54Z</cp:lastPrinted>
  <dcterms:created xsi:type="dcterms:W3CDTF">2002-08-27T12:04:17Z</dcterms:created>
  <dcterms:modified xsi:type="dcterms:W3CDTF">2009-07-28T21:00:59Z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enita Bangloy">
    <vt:lpwstr>12.21.01 - Copyright date changed to 2002</vt:lpwstr>
  </property>
  <property fmtid="{D5CDD505-2E9C-101B-9397-08002B2CF9AE}" pid="3" name="Jenita ">
    <vt:lpwstr>12.21.01 - Line tool now defaults to 3 points size and black color. Previous version created white line which is not visible</vt:lpwstr>
  </property>
  <property fmtid="{D5CDD505-2E9C-101B-9397-08002B2CF9AE}" pid="4" name="JBangloy">
    <vt:lpwstr>12.21.01 - All remaining Helvetica changed to Arial</vt:lpwstr>
  </property>
</Properties>
</file>