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36"/>
  </p:notesMasterIdLst>
  <p:handoutMasterIdLst>
    <p:handoutMasterId r:id="rId37"/>
  </p:handoutMasterIdLst>
  <p:sldIdLst>
    <p:sldId id="323" r:id="rId2"/>
    <p:sldId id="662" r:id="rId3"/>
    <p:sldId id="672" r:id="rId4"/>
    <p:sldId id="674" r:id="rId5"/>
    <p:sldId id="675" r:id="rId6"/>
    <p:sldId id="676" r:id="rId7"/>
    <p:sldId id="677" r:id="rId8"/>
    <p:sldId id="679" r:id="rId9"/>
    <p:sldId id="681" r:id="rId10"/>
    <p:sldId id="682" r:id="rId11"/>
    <p:sldId id="683" r:id="rId12"/>
    <p:sldId id="684" r:id="rId13"/>
    <p:sldId id="685" r:id="rId14"/>
    <p:sldId id="686" r:id="rId15"/>
    <p:sldId id="687" r:id="rId16"/>
    <p:sldId id="688" r:id="rId17"/>
    <p:sldId id="689" r:id="rId18"/>
    <p:sldId id="690" r:id="rId19"/>
    <p:sldId id="691" r:id="rId20"/>
    <p:sldId id="692" r:id="rId21"/>
    <p:sldId id="693" r:id="rId22"/>
    <p:sldId id="694" r:id="rId23"/>
    <p:sldId id="695" r:id="rId24"/>
    <p:sldId id="696" r:id="rId25"/>
    <p:sldId id="697" r:id="rId26"/>
    <p:sldId id="698" r:id="rId27"/>
    <p:sldId id="699" r:id="rId28"/>
    <p:sldId id="704" r:id="rId29"/>
    <p:sldId id="705" r:id="rId30"/>
    <p:sldId id="706" r:id="rId31"/>
    <p:sldId id="707" r:id="rId32"/>
    <p:sldId id="700" r:id="rId33"/>
    <p:sldId id="701" r:id="rId34"/>
    <p:sldId id="702" r:id="rId3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15" autoAdjust="0"/>
    <p:restoredTop sz="86354" autoAdjust="0"/>
  </p:normalViewPr>
  <p:slideViewPr>
    <p:cSldViewPr>
      <p:cViewPr varScale="1">
        <p:scale>
          <a:sx n="61" d="100"/>
          <a:sy n="61" d="100"/>
        </p:scale>
        <p:origin x="-1134" y="-96"/>
      </p:cViewPr>
      <p:guideLst>
        <p:guide orient="horz" pos="1200"/>
        <p:guide pos="2880"/>
      </p:guideLst>
    </p:cSldViewPr>
  </p:slideViewPr>
  <p:outlineViewPr>
    <p:cViewPr>
      <p:scale>
        <a:sx n="33" d="100"/>
        <a:sy n="33" d="100"/>
      </p:scale>
      <p:origin x="0" y="1890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118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211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211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211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E4D1B44-8F92-4531-87F6-81305D7C5CA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52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01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01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01FB47D-7B0B-4B5B-84ED-6686BF03E30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667000" y="6245225"/>
            <a:ext cx="3810000" cy="476250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r>
              <a:rPr lang="en-US" dirty="0" smtClean="0"/>
              <a:t>Copyright 2009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A39E9C-EFA8-40DB-A500-62054319514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2009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65F4A4-6FD0-4CA4-8766-FC890E77523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2009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279A67-7150-47FE-BF9A-67FBAAEAA2C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2009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EBD4D3-77B2-4E31-8030-C472426676F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2009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989251-3F19-4291-A854-960389DC42F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2009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B356C1-C56E-4A23-A204-EE09F8CC7BF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2009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87A395-9D2F-485E-8CB0-17E468B1289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2009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FFCAB7-EE28-47BE-9929-92FF23CBD4B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2009 Kenneth M. Chipps Ph.D. www.chipps.com</a:t>
            </a: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B707D8-9497-492D-8AC9-2DCBF226E1A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2009 Kenneth M. Chipps Ph.D. www.chipps.com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18D1C8-17BF-456C-819D-F1FAE81DDBF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2009 Kenneth M. Chipps Ph.D. www.chipps.com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0C25CB-98C7-4CCD-B60D-8D5E4FE4706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2009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6DC942-050A-4351-B7D8-0A8F19802FB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2009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79BDF6-FA06-4AEF-9DFA-BF2C35FFA24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A6BBF8"/>
            </a:gs>
            <a:gs pos="100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49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49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43200" y="6245225"/>
            <a:ext cx="3657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r>
              <a:rPr lang="en-US" dirty="0" smtClean="0"/>
              <a:t>Copyright 2009 Kenneth M. Chipps Ph.D. www.chipps.com</a:t>
            </a:r>
            <a:endParaRPr lang="en-US" dirty="0"/>
          </a:p>
        </p:txBody>
      </p:sp>
      <p:sp>
        <p:nvSpPr>
          <p:cNvPr id="849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293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0D4BA77-453E-4DDE-9823-4170C41B2C6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2009 Kenneth M. Chipps Ph.D. www.chipps.com</a:t>
            </a:r>
          </a:p>
        </p:txBody>
      </p:sp>
      <p:sp>
        <p:nvSpPr>
          <p:cNvPr id="5123" name="Rectangle 2"/>
          <p:cNvSpPr>
            <a:spLocks noChangeArrowheads="1"/>
          </p:cNvSpPr>
          <p:nvPr/>
        </p:nvSpPr>
        <p:spPr bwMode="auto">
          <a:xfrm>
            <a:off x="1371600" y="3886200"/>
            <a:ext cx="64008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endParaRPr lang="en-US" altLang="en-US" sz="3200" dirty="0"/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Host Addressing</a:t>
            </a:r>
            <a:br>
              <a:rPr lang="en-US" altLang="en-US" dirty="0" smtClean="0"/>
            </a:br>
            <a:r>
              <a:rPr lang="en-US" altLang="en-US" dirty="0" smtClean="0"/>
              <a:t> </a:t>
            </a:r>
            <a:r>
              <a:rPr lang="en-US" sz="2400" dirty="0" smtClean="0"/>
              <a:t>Last Update 2009.07.14</a:t>
            </a:r>
            <a:br>
              <a:rPr lang="en-US" sz="2400" dirty="0" smtClean="0"/>
            </a:br>
            <a:r>
              <a:rPr lang="en-US" sz="2400" dirty="0" smtClean="0"/>
              <a:t>1.1.0</a:t>
            </a:r>
          </a:p>
        </p:txBody>
      </p:sp>
      <p:sp>
        <p:nvSpPr>
          <p:cNvPr id="512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04389C1-E198-437D-9BF3-92039517FD6F}" type="slidenum">
              <a:rPr lang="en-US" smtClean="0"/>
              <a:pPr/>
              <a:t>1</a:t>
            </a:fld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2009 Kenneth M. Chipps Ph.D. www.chipps.com</a:t>
            </a:r>
            <a:endParaRPr lang="en-US" dirty="0"/>
          </a:p>
        </p:txBody>
      </p:sp>
      <p:sp>
        <p:nvSpPr>
          <p:cNvPr id="921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14CF896-8937-45A0-A625-09669398AD3E}" type="slidenum">
              <a:rPr lang="en-US"/>
              <a:pPr/>
              <a:t>10</a:t>
            </a:fld>
            <a:endParaRPr lang="en-US" dirty="0"/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ARP</a:t>
            </a:r>
          </a:p>
        </p:txBody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/>
            <a:r>
              <a:rPr lang="en-US" dirty="0" smtClean="0"/>
              <a:t>Second, it is easy to change the MAC address of a host by replacing the NIC card</a:t>
            </a:r>
          </a:p>
          <a:p>
            <a:pPr lvl="1" eaLnBrk="1" hangingPunct="1"/>
            <a:r>
              <a:rPr lang="en-US" dirty="0" smtClean="0"/>
              <a:t>Third, resolution must be done without recompiling code or maintaining a huge database</a:t>
            </a:r>
          </a:p>
          <a:p>
            <a:pPr lvl="1" eaLnBrk="1" hangingPunct="1"/>
            <a:r>
              <a:rPr lang="en-US" dirty="0" smtClean="0"/>
              <a:t>Lastly, MAC addresses, although centrally assigned at least in part, are not hierarchical</a:t>
            </a:r>
          </a:p>
          <a:p>
            <a:pPr eaLnBrk="1" hangingPunct="1"/>
            <a:r>
              <a:rPr lang="en-US" dirty="0" smtClean="0"/>
              <a:t>So name resolution is required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2009 Kenneth M. Chipps Ph.D. www.chipps.com</a:t>
            </a:r>
            <a:endParaRPr lang="en-US" dirty="0"/>
          </a:p>
        </p:txBody>
      </p:sp>
      <p:sp>
        <p:nvSpPr>
          <p:cNvPr id="1024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CDC3304-DAD8-44D3-8A1C-84A925F1BDFB}" type="slidenum">
              <a:rPr lang="en-US"/>
              <a:pPr/>
              <a:t>11</a:t>
            </a:fld>
            <a:endParaRPr lang="en-US" dirty="0"/>
          </a:p>
        </p:txBody>
      </p:sp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ARP</a:t>
            </a:r>
          </a:p>
        </p:txBody>
      </p:sp>
      <p:sp>
        <p:nvSpPr>
          <p:cNvPr id="1024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ARP does this by sending out a special broadcast packet that asks for the device with the IP address in question to respond back with its MAC address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All hosts on the LAN receive this packet, but only the host with that IP address responds back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Could not the layer 3 device just broadcast each frame each time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2009 Kenneth M. Chipps Ph.D. www.chipps.com</a:t>
            </a:r>
            <a:endParaRPr lang="en-US" dirty="0"/>
          </a:p>
        </p:txBody>
      </p:sp>
      <p:sp>
        <p:nvSpPr>
          <p:cNvPr id="1126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874C4ED-3669-4B13-801F-16694CEA23B1}" type="slidenum">
              <a:rPr lang="en-US"/>
              <a:pPr/>
              <a:t>12</a:t>
            </a:fld>
            <a:endParaRPr lang="en-US" dirty="0"/>
          </a:p>
        </p:txBody>
      </p:sp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ARP</a:t>
            </a:r>
          </a:p>
        </p:txBody>
      </p:sp>
      <p:sp>
        <p:nvSpPr>
          <p:cNvPr id="1126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The destination host would be sure to hear it</a:t>
            </a:r>
          </a:p>
          <a:p>
            <a:pPr eaLnBrk="1" hangingPunct="1"/>
            <a:r>
              <a:rPr lang="en-US" dirty="0" smtClean="0"/>
              <a:t>But this would be very wasteful of bandwidth and host processing time</a:t>
            </a:r>
          </a:p>
          <a:p>
            <a:pPr eaLnBrk="1" hangingPunct="1"/>
            <a:r>
              <a:rPr lang="en-US" dirty="0" smtClean="0"/>
              <a:t>So the broadcast answer is used to make an entry in a cache table</a:t>
            </a:r>
          </a:p>
          <a:p>
            <a:pPr eaLnBrk="1" hangingPunct="1"/>
            <a:r>
              <a:rPr lang="en-US" dirty="0" smtClean="0"/>
              <a:t>The next time a packet arrives for a host the layer</a:t>
            </a:r>
            <a:r>
              <a:rPr lang="en-US" baseline="0" dirty="0" smtClean="0"/>
              <a:t> 3 device</a:t>
            </a:r>
            <a:r>
              <a:rPr lang="en-US" dirty="0" smtClean="0"/>
              <a:t> first looks in the cache table for the MAC address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2009 Kenneth M. Chipps Ph.D. www.chipps.com</a:t>
            </a:r>
            <a:endParaRPr lang="en-US" dirty="0"/>
          </a:p>
        </p:txBody>
      </p:sp>
      <p:sp>
        <p:nvSpPr>
          <p:cNvPr id="1229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E9D650F-C822-45F9-8A7E-3D5CF13B4F61}" type="slidenum">
              <a:rPr lang="en-US"/>
              <a:pPr/>
              <a:t>13</a:t>
            </a:fld>
            <a:endParaRPr lang="en-US" dirty="0"/>
          </a:p>
        </p:txBody>
      </p:sp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ARP</a:t>
            </a:r>
          </a:p>
        </p:txBody>
      </p:sp>
      <p:sp>
        <p:nvSpPr>
          <p:cNvPr id="1229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Only if the address is not found, does it again use a broadcast</a:t>
            </a:r>
          </a:p>
          <a:p>
            <a:pPr eaLnBrk="1" hangingPunct="1"/>
            <a:r>
              <a:rPr lang="en-US" dirty="0" smtClean="0"/>
              <a:t>Addresses usually last 2 minutes in Windows to 10 minutes on many servers to 4 hours on some routers before being purged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2009 Kenneth M. Chipps Ph.D. www.chipps.com</a:t>
            </a:r>
            <a:endParaRPr lang="en-US" dirty="0"/>
          </a:p>
        </p:txBody>
      </p:sp>
      <p:sp>
        <p:nvSpPr>
          <p:cNvPr id="1331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2FA2E55-3016-4ADD-818F-E06DE791BF97}" type="slidenum">
              <a:rPr lang="en-US"/>
              <a:pPr/>
              <a:t>14</a:t>
            </a:fld>
            <a:endParaRPr lang="en-US" dirty="0"/>
          </a:p>
        </p:txBody>
      </p:sp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ARP</a:t>
            </a:r>
          </a:p>
        </p:txBody>
      </p:sp>
      <p:sp>
        <p:nvSpPr>
          <p:cNvPr id="1331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An example</a:t>
            </a:r>
          </a:p>
          <a:p>
            <a:pPr lvl="1" eaLnBrk="1" hangingPunct="1"/>
            <a:r>
              <a:rPr lang="en-US" dirty="0" smtClean="0"/>
              <a:t>Who can I see</a:t>
            </a:r>
          </a:p>
          <a:p>
            <a:pPr lvl="1" eaLnBrk="1" hangingPunct="1"/>
            <a:r>
              <a:rPr lang="en-US" dirty="0" smtClean="0"/>
              <a:t>Who are they</a:t>
            </a:r>
          </a:p>
          <a:p>
            <a:pPr lvl="1" eaLnBrk="1" hangingPunct="1"/>
            <a:r>
              <a:rPr lang="en-US" dirty="0" smtClean="0"/>
              <a:t>Where are they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2009 Kenneth M. Chipps Ph.D. www.chipps.com</a:t>
            </a:r>
            <a:endParaRPr lang="en-US" dirty="0"/>
          </a:p>
        </p:txBody>
      </p:sp>
      <p:sp>
        <p:nvSpPr>
          <p:cNvPr id="1433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4694306-8D6F-40BD-BD96-C0CC8F910EB4}" type="slidenum">
              <a:rPr lang="en-US"/>
              <a:pPr/>
              <a:t>15</a:t>
            </a:fld>
            <a:endParaRPr lang="en-US" dirty="0"/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ARP</a:t>
            </a:r>
          </a:p>
        </p:txBody>
      </p:sp>
      <p:sp>
        <p:nvSpPr>
          <p:cNvPr id="1434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dirty="0" smtClean="0"/>
              <a:t>C:\&gt;arp -a</a:t>
            </a:r>
          </a:p>
          <a:p>
            <a:pPr eaLnBrk="1" hangingPunct="1"/>
            <a:r>
              <a:rPr lang="en-US" sz="2400" dirty="0" smtClean="0"/>
              <a:t>Interface: 168.35.71.148 on Interface 0x2000002</a:t>
            </a:r>
          </a:p>
          <a:p>
            <a:pPr eaLnBrk="1" hangingPunct="1"/>
            <a:r>
              <a:rPr lang="en-US" sz="2400" dirty="0" smtClean="0"/>
              <a:t>  Internet Address      Physical Address      Type</a:t>
            </a:r>
          </a:p>
          <a:p>
            <a:pPr eaLnBrk="1" hangingPunct="1"/>
            <a:r>
              <a:rPr lang="en-US" sz="2400" dirty="0" smtClean="0"/>
              <a:t>  168.35.71.1         00-00-0c-31-ae-f1     dynamic</a:t>
            </a:r>
          </a:p>
          <a:p>
            <a:pPr eaLnBrk="1" hangingPunct="1"/>
            <a:r>
              <a:rPr lang="en-US" sz="2400" dirty="0" smtClean="0"/>
              <a:t>  168.35.71.14       00-a0-c9-d6-19-75    dynamic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2009 Kenneth M. Chipps Ph.D. www.chipps.com</a:t>
            </a:r>
            <a:endParaRPr lang="en-US" dirty="0"/>
          </a:p>
        </p:txBody>
      </p:sp>
      <p:sp>
        <p:nvSpPr>
          <p:cNvPr id="1536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80A2252-17E1-4AE2-9B45-4431B17370D5}" type="slidenum">
              <a:rPr lang="en-US"/>
              <a:pPr/>
              <a:t>16</a:t>
            </a:fld>
            <a:endParaRPr lang="en-US" dirty="0"/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ARP</a:t>
            </a:r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Who might these two be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2009 Kenneth M. Chipps Ph.D. www.chipps.com</a:t>
            </a:r>
            <a:endParaRPr lang="en-US" dirty="0"/>
          </a:p>
        </p:txBody>
      </p:sp>
      <p:sp>
        <p:nvSpPr>
          <p:cNvPr id="1638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38E1129-6D58-438F-B4B3-43BA4D32B31A}" type="slidenum">
              <a:rPr lang="en-US"/>
              <a:pPr/>
              <a:t>17</a:t>
            </a:fld>
            <a:endParaRPr lang="en-US" dirty="0"/>
          </a:p>
        </p:txBody>
      </p:sp>
      <p:sp>
        <p:nvSpPr>
          <p:cNvPr id="1638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ARP</a:t>
            </a:r>
          </a:p>
        </p:txBody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dirty="0" smtClean="0"/>
              <a:t>C:\&gt;ipconfig</a:t>
            </a:r>
          </a:p>
          <a:p>
            <a:pPr eaLnBrk="1" hangingPunct="1"/>
            <a:r>
              <a:rPr lang="en-US" sz="2400" dirty="0" smtClean="0"/>
              <a:t>Windows 98 IP Configuration</a:t>
            </a:r>
          </a:p>
          <a:p>
            <a:pPr eaLnBrk="1" hangingPunct="1"/>
            <a:r>
              <a:rPr lang="en-US" sz="2400" dirty="0" smtClean="0"/>
              <a:t>0 Ethernet adapter :</a:t>
            </a:r>
          </a:p>
          <a:p>
            <a:pPr eaLnBrk="1" hangingPunct="1"/>
            <a:r>
              <a:rPr lang="en-US" sz="2400" dirty="0" smtClean="0"/>
              <a:t>        IP Address. . . . . . . . . : 168.35.71.148</a:t>
            </a:r>
          </a:p>
          <a:p>
            <a:pPr eaLnBrk="1" hangingPunct="1"/>
            <a:r>
              <a:rPr lang="en-US" sz="2400" dirty="0" smtClean="0"/>
              <a:t>        Subnet Mask . . . . . . . . : 255.255.255.0</a:t>
            </a:r>
          </a:p>
          <a:p>
            <a:pPr eaLnBrk="1" hangingPunct="1"/>
            <a:r>
              <a:rPr lang="en-US" sz="2400" dirty="0" smtClean="0"/>
              <a:t>        Default Gateway . . . . . . : 168.35.71.1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2009 Kenneth M. Chipps Ph.D. www.chipps.com</a:t>
            </a:r>
            <a:endParaRPr lang="en-US" dirty="0"/>
          </a:p>
        </p:txBody>
      </p:sp>
      <p:sp>
        <p:nvSpPr>
          <p:cNvPr id="1741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5CDC7EB-E566-4E25-A792-738A6E0BE9FB}" type="slidenum">
              <a:rPr lang="en-US"/>
              <a:pPr/>
              <a:t>18</a:t>
            </a:fld>
            <a:endParaRPr lang="en-US" dirty="0"/>
          </a:p>
        </p:txBody>
      </p:sp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ARP</a:t>
            </a:r>
          </a:p>
        </p:txBody>
      </p:sp>
      <p:sp>
        <p:nvSpPr>
          <p:cNvPr id="1741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So, what is 168.35.71.1</a:t>
            </a:r>
          </a:p>
          <a:p>
            <a:pPr eaLnBrk="1" hangingPunct="1"/>
            <a:r>
              <a:rPr lang="en-US" dirty="0" smtClean="0"/>
              <a:t>The router, since it’s the gateway device</a:t>
            </a:r>
          </a:p>
          <a:p>
            <a:pPr eaLnBrk="1" hangingPunct="1"/>
            <a:r>
              <a:rPr lang="en-US" dirty="0" smtClean="0"/>
              <a:t>Without leaving my chair, who made the router</a:t>
            </a:r>
          </a:p>
          <a:p>
            <a:pPr eaLnBrk="1" hangingPunct="1"/>
            <a:r>
              <a:rPr lang="en-US" dirty="0" smtClean="0"/>
              <a:t>How do I know this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2009 Kenneth M. Chipps Ph.D. www.chipps.com</a:t>
            </a:r>
            <a:endParaRPr lang="en-US" dirty="0"/>
          </a:p>
        </p:txBody>
      </p:sp>
      <p:sp>
        <p:nvSpPr>
          <p:cNvPr id="1843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3007ECC-6996-47C7-B853-C811528202B3}" type="slidenum">
              <a:rPr lang="en-US"/>
              <a:pPr/>
              <a:t>19</a:t>
            </a:fld>
            <a:endParaRPr lang="en-US" dirty="0"/>
          </a:p>
        </p:txBody>
      </p:sp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ARP</a:t>
            </a:r>
          </a:p>
        </p:txBody>
      </p:sp>
      <p:pic>
        <p:nvPicPr>
          <p:cNvPr id="18437" name="Picture 3"/>
          <p:cNvPicPr>
            <a:picLocks noChangeAspect="1" noChangeArrowheads="1"/>
          </p:cNvPicPr>
          <p:nvPr/>
        </p:nvPicPr>
        <p:blipFill>
          <a:blip r:embed="rId2" cstate="print"/>
          <a:srcRect b="38000"/>
          <a:stretch>
            <a:fillRect/>
          </a:stretch>
        </p:blipFill>
        <p:spPr bwMode="auto">
          <a:xfrm>
            <a:off x="762000" y="1600200"/>
            <a:ext cx="7620000" cy="354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MAC Address</a:t>
            </a:r>
          </a:p>
        </p:txBody>
      </p:sp>
      <p:sp>
        <p:nvSpPr>
          <p:cNvPr id="1945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2009 Kenneth M. Chipps Ph.D. www.chipps.com</a:t>
            </a:r>
          </a:p>
        </p:txBody>
      </p:sp>
      <p:sp>
        <p:nvSpPr>
          <p:cNvPr id="1946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52F3C13-6E32-4C2F-8B6D-F7FAD3FF1CF3}" type="slidenum">
              <a:rPr lang="en-US" smtClean="0"/>
              <a:pPr/>
              <a:t>2</a:t>
            </a:fld>
            <a:endParaRPr lang="en-US" dirty="0" smtClean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Each end device</a:t>
            </a:r>
            <a:r>
              <a:rPr lang="en-US" baseline="0" dirty="0" smtClean="0"/>
              <a:t> attached to a LAN and in fact each interface, in other words each NIC, of each end device attached to a LAN</a:t>
            </a:r>
            <a:r>
              <a:rPr lang="en-US" dirty="0" smtClean="0"/>
              <a:t> needs a name so that we and the network can tell them apart</a:t>
            </a:r>
          </a:p>
          <a:p>
            <a:pPr eaLnBrk="1" hangingPunct="1"/>
            <a:r>
              <a:rPr lang="en-US" dirty="0" smtClean="0"/>
              <a:t>This name is the MAC address</a:t>
            </a:r>
          </a:p>
          <a:p>
            <a:pPr lvl="1" eaLnBrk="1" hangingPunct="1"/>
            <a:r>
              <a:rPr lang="en-US" dirty="0" smtClean="0"/>
              <a:t>Media Access Control Address</a:t>
            </a:r>
          </a:p>
          <a:p>
            <a:pPr eaLnBrk="1" hangingPunct="1"/>
            <a:r>
              <a:rPr lang="en-US" dirty="0" smtClean="0"/>
              <a:t>These addresses are assigned by the card manufacturer as they produce the NIC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2009 Kenneth M. Chipps Ph.D. www.chipps.com</a:t>
            </a:r>
            <a:endParaRPr lang="en-US" dirty="0"/>
          </a:p>
        </p:txBody>
      </p:sp>
      <p:sp>
        <p:nvSpPr>
          <p:cNvPr id="1945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CCCC66D-46A0-45E7-A129-360E32B4D792}" type="slidenum">
              <a:rPr lang="en-US"/>
              <a:pPr/>
              <a:t>20</a:t>
            </a:fld>
            <a:endParaRPr lang="en-US" dirty="0"/>
          </a:p>
        </p:txBody>
      </p:sp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ARP</a:t>
            </a:r>
          </a:p>
        </p:txBody>
      </p:sp>
      <p:sp>
        <p:nvSpPr>
          <p:cNvPr id="1946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What’s the other host</a:t>
            </a:r>
          </a:p>
          <a:p>
            <a:pPr eaLnBrk="1" hangingPunct="1"/>
            <a:r>
              <a:rPr lang="en-US" dirty="0" smtClean="0"/>
              <a:t>Who made it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2009 Kenneth M. Chipps Ph.D. www.chipps.com</a:t>
            </a:r>
            <a:endParaRPr lang="en-US" dirty="0"/>
          </a:p>
        </p:txBody>
      </p:sp>
      <p:sp>
        <p:nvSpPr>
          <p:cNvPr id="2048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680260A-BC24-415E-8938-0F40A3C27856}" type="slidenum">
              <a:rPr lang="en-US"/>
              <a:pPr/>
              <a:t>21</a:t>
            </a:fld>
            <a:endParaRPr lang="en-US" dirty="0"/>
          </a:p>
        </p:txBody>
      </p:sp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ARP</a:t>
            </a:r>
          </a:p>
        </p:txBody>
      </p:sp>
      <p:pic>
        <p:nvPicPr>
          <p:cNvPr id="20485" name="Picture 3"/>
          <p:cNvPicPr>
            <a:picLocks noChangeAspect="1" noChangeArrowheads="1"/>
          </p:cNvPicPr>
          <p:nvPr/>
        </p:nvPicPr>
        <p:blipFill>
          <a:blip r:embed="rId2" cstate="print"/>
          <a:srcRect b="34000"/>
          <a:stretch>
            <a:fillRect/>
          </a:stretch>
        </p:blipFill>
        <p:spPr bwMode="auto">
          <a:xfrm>
            <a:off x="762000" y="1638300"/>
            <a:ext cx="7620000" cy="377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2009 Kenneth M. Chipps Ph.D. www.chipps.com</a:t>
            </a:r>
            <a:endParaRPr lang="en-US" dirty="0"/>
          </a:p>
        </p:txBody>
      </p:sp>
      <p:sp>
        <p:nvSpPr>
          <p:cNvPr id="2150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B0F8C27-4ED7-4694-909C-A13AB8C4972C}" type="slidenum">
              <a:rPr lang="en-US"/>
              <a:pPr/>
              <a:t>22</a:t>
            </a:fld>
            <a:endParaRPr lang="en-US" dirty="0"/>
          </a:p>
        </p:txBody>
      </p:sp>
      <p:sp>
        <p:nvSpPr>
          <p:cNvPr id="215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ARP</a:t>
            </a:r>
          </a:p>
        </p:txBody>
      </p:sp>
      <p:sp>
        <p:nvSpPr>
          <p:cNvPr id="2150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That did not tell us much</a:t>
            </a:r>
          </a:p>
          <a:p>
            <a:pPr eaLnBrk="1" hangingPunct="1"/>
            <a:r>
              <a:rPr lang="en-US" dirty="0" smtClean="0"/>
              <a:t>How about where is it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2009 Kenneth M. Chipps Ph.D. www.chipps.com</a:t>
            </a:r>
            <a:endParaRPr lang="en-US" dirty="0"/>
          </a:p>
        </p:txBody>
      </p:sp>
      <p:sp>
        <p:nvSpPr>
          <p:cNvPr id="2253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3D65208-8DF2-4ED3-95F1-7E1A0E05DDE6}" type="slidenum">
              <a:rPr lang="en-US"/>
              <a:pPr/>
              <a:t>23</a:t>
            </a:fld>
            <a:endParaRPr lang="en-US" dirty="0"/>
          </a:p>
        </p:txBody>
      </p:sp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ARP</a:t>
            </a:r>
          </a:p>
        </p:txBody>
      </p:sp>
      <p:sp>
        <p:nvSpPr>
          <p:cNvPr id="2253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dirty="0" smtClean="0"/>
              <a:t>C:\&gt;tracert 168.35.71.14</a:t>
            </a:r>
          </a:p>
          <a:p>
            <a:pPr eaLnBrk="1" hangingPunct="1"/>
            <a:r>
              <a:rPr lang="en-US" sz="2400" dirty="0" smtClean="0"/>
              <a:t>Tracing route to dalmis03.dhs.state.tx.us [168.35.71.14]</a:t>
            </a:r>
          </a:p>
          <a:p>
            <a:pPr eaLnBrk="1" hangingPunct="1"/>
            <a:r>
              <a:rPr lang="en-US" sz="2400" dirty="0" smtClean="0"/>
              <a:t>over a maximum of 30 hops:</a:t>
            </a:r>
          </a:p>
          <a:p>
            <a:pPr eaLnBrk="1" hangingPunct="1"/>
            <a:r>
              <a:rPr lang="en-US" sz="2400" dirty="0" smtClean="0"/>
              <a:t>  1   &lt;10 ms   &lt;10 ms   &lt;10 ms  dalmis03.dhs.state.tx.us [168.35.71.14]</a:t>
            </a:r>
          </a:p>
          <a:p>
            <a:pPr eaLnBrk="1" hangingPunct="1"/>
            <a:r>
              <a:rPr lang="en-US" sz="2400" dirty="0" smtClean="0"/>
              <a:t>Trace complete.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2009 Kenneth M. Chipps Ph.D. www.chipps.com</a:t>
            </a:r>
            <a:endParaRPr lang="en-US" dirty="0"/>
          </a:p>
        </p:txBody>
      </p:sp>
      <p:sp>
        <p:nvSpPr>
          <p:cNvPr id="2355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E17DC20-2783-4D3C-A4FC-A8E9EB05D34E}" type="slidenum">
              <a:rPr lang="en-US"/>
              <a:pPr/>
              <a:t>24</a:t>
            </a:fld>
            <a:endParaRPr lang="en-US" dirty="0"/>
          </a:p>
        </p:txBody>
      </p:sp>
      <p:sp>
        <p:nvSpPr>
          <p:cNvPr id="2355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ARP</a:t>
            </a:r>
          </a:p>
        </p:txBody>
      </p:sp>
      <p:sp>
        <p:nvSpPr>
          <p:cNvPr id="2355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It is in the same building with me</a:t>
            </a:r>
          </a:p>
          <a:p>
            <a:pPr eaLnBrk="1" hangingPunct="1"/>
            <a:r>
              <a:rPr lang="en-US" dirty="0" smtClean="0"/>
              <a:t>It is controlled by the State of Texas</a:t>
            </a:r>
          </a:p>
          <a:p>
            <a:pPr eaLnBrk="1" hangingPunct="1"/>
            <a:r>
              <a:rPr lang="en-US" dirty="0" smtClean="0"/>
              <a:t>What could this be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2009 Kenneth M. Chipps Ph.D. www.chipps.com</a:t>
            </a:r>
            <a:endParaRPr lang="en-US" dirty="0"/>
          </a:p>
        </p:txBody>
      </p:sp>
      <p:sp>
        <p:nvSpPr>
          <p:cNvPr id="2457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FC0C9FA-F14A-43FA-9CE8-AC51DFD02EDB}" type="slidenum">
              <a:rPr lang="en-US"/>
              <a:pPr/>
              <a:t>25</a:t>
            </a:fld>
            <a:endParaRPr lang="en-US" dirty="0"/>
          </a:p>
        </p:txBody>
      </p:sp>
      <p:sp>
        <p:nvSpPr>
          <p:cNvPr id="2458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ARP</a:t>
            </a:r>
          </a:p>
        </p:txBody>
      </p:sp>
      <p:sp>
        <p:nvSpPr>
          <p:cNvPr id="2458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What else can ARP do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900" dirty="0" smtClean="0">
                <a:cs typeface="Times New Roman" pitchFamily="18" charset="0"/>
              </a:rPr>
              <a:t>Displays and modifies the IP-to-Physical address translation tables used by address resolution protocol (ARP).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900" dirty="0" smtClean="0">
                <a:cs typeface="Times New Roman" pitchFamily="18" charset="0"/>
              </a:rPr>
              <a:t> 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900" dirty="0" smtClean="0">
                <a:cs typeface="Times New Roman" pitchFamily="18" charset="0"/>
              </a:rPr>
              <a:t>ARP -s inet_addr eth_addr [if_addr]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900" dirty="0" smtClean="0">
                <a:cs typeface="Times New Roman" pitchFamily="18" charset="0"/>
              </a:rPr>
              <a:t>ARP -d inet_addr [if_addr]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900" dirty="0" smtClean="0">
                <a:cs typeface="Times New Roman" pitchFamily="18" charset="0"/>
              </a:rPr>
              <a:t>ARP -a [inet_addr] [-N if_addr]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900" dirty="0" smtClean="0">
                <a:cs typeface="Times New Roman" pitchFamily="18" charset="0"/>
              </a:rPr>
              <a:t> 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900" dirty="0" smtClean="0">
                <a:cs typeface="Times New Roman" pitchFamily="18" charset="0"/>
              </a:rPr>
              <a:t>  -a           Displays current ARP entries by interrogating the current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900" dirty="0" smtClean="0">
                <a:cs typeface="Times New Roman" pitchFamily="18" charset="0"/>
              </a:rPr>
              <a:t>                protocol data.  If inet_addr is specified, the IP and Physical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900" dirty="0" smtClean="0">
                <a:cs typeface="Times New Roman" pitchFamily="18" charset="0"/>
              </a:rPr>
              <a:t>                addresses for only the specified computer are displayed.  If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900" dirty="0" smtClean="0">
                <a:cs typeface="Times New Roman" pitchFamily="18" charset="0"/>
              </a:rPr>
              <a:t>                more than one network interface uses ARP, entries for each ARP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900" dirty="0" smtClean="0">
                <a:cs typeface="Times New Roman" pitchFamily="18" charset="0"/>
              </a:rPr>
              <a:t>                table are displayed.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900" dirty="0" smtClean="0">
                <a:cs typeface="Times New Roman" pitchFamily="18" charset="0"/>
              </a:rPr>
              <a:t>  -g            Same as -a.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900" dirty="0" smtClean="0">
                <a:cs typeface="Times New Roman" pitchFamily="18" charset="0"/>
              </a:rPr>
              <a:t>  inet_addr     Specifies an internet address.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900" dirty="0" smtClean="0">
                <a:cs typeface="Times New Roman" pitchFamily="18" charset="0"/>
              </a:rPr>
              <a:t>  -N if_addr    Displays the ARP entries for the network interface specified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900" dirty="0" smtClean="0">
                <a:cs typeface="Times New Roman" pitchFamily="18" charset="0"/>
              </a:rPr>
              <a:t>                by if_addr.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900" dirty="0" smtClean="0">
                <a:cs typeface="Times New Roman" pitchFamily="18" charset="0"/>
              </a:rPr>
              <a:t>  -d            Deletes the host specified by inet_addr.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900" dirty="0" smtClean="0">
                <a:cs typeface="Times New Roman" pitchFamily="18" charset="0"/>
              </a:rPr>
              <a:t>  -s            Adds the host and associates the Internet address inet_addr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900" dirty="0" smtClean="0">
                <a:cs typeface="Times New Roman" pitchFamily="18" charset="0"/>
              </a:rPr>
              <a:t>                with the Physical address eth_addr.  The Physical address is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900" dirty="0" smtClean="0">
                <a:cs typeface="Times New Roman" pitchFamily="18" charset="0"/>
              </a:rPr>
              <a:t>                given as 6 hexadecimal bytes separated by hyphens. The entry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900" dirty="0" smtClean="0">
                <a:cs typeface="Times New Roman" pitchFamily="18" charset="0"/>
              </a:rPr>
              <a:t>                is permanent.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900" dirty="0" smtClean="0">
                <a:cs typeface="Times New Roman" pitchFamily="18" charset="0"/>
              </a:rPr>
              <a:t>  eth_addr      Specifies a physical address.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900" dirty="0" smtClean="0">
                <a:cs typeface="Times New Roman" pitchFamily="18" charset="0"/>
              </a:rPr>
              <a:t>  if_addr       If present, this specifies the Internet address of the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900" dirty="0" smtClean="0">
                <a:cs typeface="Times New Roman" pitchFamily="18" charset="0"/>
              </a:rPr>
              <a:t>                interface whose address translation table should be modified.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900" dirty="0" smtClean="0">
                <a:cs typeface="Times New Roman" pitchFamily="18" charset="0"/>
              </a:rPr>
              <a:t>                If not present, the first applicable interface will be used.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900" dirty="0" smtClean="0">
                <a:cs typeface="Times New Roman" pitchFamily="18" charset="0"/>
              </a:rPr>
              <a:t>Example: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900" dirty="0" smtClean="0">
                <a:cs typeface="Times New Roman" pitchFamily="18" charset="0"/>
              </a:rPr>
              <a:t>  &gt; arp -s 157.55.85.212   00-aa-00-62-c6-09  .... Adds a static entry.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900" dirty="0" smtClean="0">
                <a:cs typeface="Times New Roman" pitchFamily="18" charset="0"/>
              </a:rPr>
              <a:t>  &gt; arp -a                                    .... Displays the arp table.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2009 Kenneth M. Chipps Ph.D. www.chipps.com</a:t>
            </a:r>
            <a:endParaRPr lang="en-US" dirty="0"/>
          </a:p>
        </p:txBody>
      </p:sp>
      <p:sp>
        <p:nvSpPr>
          <p:cNvPr id="2560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9BFBCC6-014F-490F-89EA-54B4AD7FBEC6}" type="slidenum">
              <a:rPr lang="en-US"/>
              <a:pPr/>
              <a:t>26</a:t>
            </a:fld>
            <a:endParaRPr lang="en-US" dirty="0"/>
          </a:p>
        </p:txBody>
      </p:sp>
      <p:sp>
        <p:nvSpPr>
          <p:cNvPr id="2560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ARP</a:t>
            </a:r>
          </a:p>
        </p:txBody>
      </p:sp>
      <p:sp>
        <p:nvSpPr>
          <p:cNvPr id="2560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In addition to the above each sender of an ARP broadcast includes its own IP to MAC address information</a:t>
            </a:r>
          </a:p>
          <a:p>
            <a:pPr eaLnBrk="1" hangingPunct="1"/>
            <a:r>
              <a:rPr lang="en-US" dirty="0" smtClean="0"/>
              <a:t>Receiving hosts then add this to their own ARP caches</a:t>
            </a:r>
          </a:p>
          <a:p>
            <a:pPr eaLnBrk="1" hangingPunct="1"/>
            <a:r>
              <a:rPr lang="en-US" dirty="0" smtClean="0"/>
              <a:t>This allows them to communicate to this host without a broadcast</a:t>
            </a:r>
          </a:p>
          <a:p>
            <a:pPr eaLnBrk="1" hangingPunct="1"/>
            <a:r>
              <a:rPr lang="en-US" dirty="0" smtClean="0"/>
              <a:t>How do hosts know that a frame contains an ARP broadcast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2009 Kenneth M. Chipps Ph.D. www.chipps.com</a:t>
            </a:r>
            <a:endParaRPr lang="en-US" dirty="0"/>
          </a:p>
        </p:txBody>
      </p:sp>
      <p:sp>
        <p:nvSpPr>
          <p:cNvPr id="2662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C4D2C55-52C3-429A-A36C-75007A96D04C}" type="slidenum">
              <a:rPr lang="en-US"/>
              <a:pPr/>
              <a:t>27</a:t>
            </a:fld>
            <a:endParaRPr lang="en-US" dirty="0"/>
          </a:p>
        </p:txBody>
      </p:sp>
      <p:sp>
        <p:nvSpPr>
          <p:cNvPr id="266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ARP</a:t>
            </a:r>
          </a:p>
        </p:txBody>
      </p:sp>
      <p:sp>
        <p:nvSpPr>
          <p:cNvPr id="2662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They can look in the type field of the frame that carries the ARP message in its data portion</a:t>
            </a:r>
          </a:p>
          <a:p>
            <a:pPr eaLnBrk="1" hangingPunct="1"/>
            <a:r>
              <a:rPr lang="en-US" dirty="0" smtClean="0"/>
              <a:t>If the type code is 0806, then they know the data in the frame is an ARP message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2005-2007 Kenneth M. Chipps PhD www.chipps.com</a:t>
            </a:r>
          </a:p>
        </p:txBody>
      </p:sp>
      <p:sp>
        <p:nvSpPr>
          <p:cNvPr id="2765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B3C03F3-66E1-4026-A6B1-21CA5424869C}" type="slidenum">
              <a:rPr lang="en-US" smtClean="0"/>
              <a:pPr/>
              <a:t>28</a:t>
            </a:fld>
            <a:endParaRPr lang="en-US" smtClean="0"/>
          </a:p>
        </p:txBody>
      </p:sp>
      <p:sp>
        <p:nvSpPr>
          <p:cNvPr id="276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ARP</a:t>
            </a:r>
          </a:p>
        </p:txBody>
      </p:sp>
      <p:sp>
        <p:nvSpPr>
          <p:cNvPr id="2765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There are two special cases of ARP that are required</a:t>
            </a:r>
          </a:p>
          <a:p>
            <a:pPr lvl="1" eaLnBrk="1" hangingPunct="1"/>
            <a:r>
              <a:rPr lang="en-US" dirty="0" smtClean="0"/>
              <a:t>Proxy ARP</a:t>
            </a:r>
          </a:p>
          <a:p>
            <a:pPr lvl="1" eaLnBrk="1" hangingPunct="1"/>
            <a:r>
              <a:rPr lang="en-US" dirty="0" smtClean="0"/>
              <a:t>Gratuitous ARP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2005-2007 Kenneth M. Chipps PhD www.chipps.com</a:t>
            </a:r>
          </a:p>
        </p:txBody>
      </p:sp>
      <p:sp>
        <p:nvSpPr>
          <p:cNvPr id="2867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ADB4CB7-8696-472C-A97D-47AFC25C5BB2}" type="slidenum">
              <a:rPr lang="en-US" smtClean="0"/>
              <a:pPr/>
              <a:t>29</a:t>
            </a:fld>
            <a:endParaRPr lang="en-US" smtClean="0"/>
          </a:p>
        </p:txBody>
      </p:sp>
      <p:sp>
        <p:nvSpPr>
          <p:cNvPr id="286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Proxy ARP</a:t>
            </a:r>
          </a:p>
        </p:txBody>
      </p:sp>
      <p:sp>
        <p:nvSpPr>
          <p:cNvPr id="2867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Proxy ARP</a:t>
            </a:r>
          </a:p>
          <a:p>
            <a:pPr lvl="1" eaLnBrk="1" hangingPunct="1"/>
            <a:r>
              <a:rPr lang="en-US" dirty="0" smtClean="0"/>
              <a:t>This is required when a device must respond to another device’s ARP requests, when that other device is behind it</a:t>
            </a:r>
          </a:p>
          <a:p>
            <a:pPr lvl="1" eaLnBrk="1" hangingPunct="1"/>
            <a:r>
              <a:rPr lang="en-US" dirty="0" smtClean="0"/>
              <a:t>An example of this is a remote dial-in client that receives a frame at a router</a:t>
            </a:r>
          </a:p>
          <a:p>
            <a:pPr lvl="1" eaLnBrk="1" hangingPunct="1"/>
            <a:r>
              <a:rPr lang="en-US" dirty="0" smtClean="0"/>
              <a:t>The router must ask who has this IP address, but the remote host – who may be miles away – will not hear this request since it is on the other side of a RAS box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MAC Address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The address is made up of six hex numbers</a:t>
            </a:r>
          </a:p>
          <a:p>
            <a:pPr eaLnBrk="1" hangingPunct="1"/>
            <a:r>
              <a:rPr lang="en-US" dirty="0" smtClean="0"/>
              <a:t>The address is in two parts</a:t>
            </a:r>
          </a:p>
          <a:p>
            <a:pPr lvl="1" eaLnBrk="1" hangingPunct="1"/>
            <a:r>
              <a:rPr lang="en-US" dirty="0" smtClean="0"/>
              <a:t>The first part is a code for the manufacturer</a:t>
            </a:r>
          </a:p>
          <a:p>
            <a:pPr lvl="2" eaLnBrk="1" hangingPunct="1"/>
            <a:r>
              <a:rPr lang="en-US" dirty="0" smtClean="0"/>
              <a:t>The code is assigned by the IEEE</a:t>
            </a:r>
          </a:p>
          <a:p>
            <a:pPr lvl="2" eaLnBrk="1" hangingPunct="1"/>
            <a:r>
              <a:rPr lang="en-US" dirty="0" smtClean="0"/>
              <a:t>It is called an OUI – Organizationally Unique Identifier</a:t>
            </a:r>
          </a:p>
          <a:p>
            <a:pPr lvl="2" eaLnBrk="1" hangingPunct="1"/>
            <a:r>
              <a:rPr lang="en-US" dirty="0" smtClean="0"/>
              <a:t>This is the first three hex numbers</a:t>
            </a:r>
          </a:p>
          <a:p>
            <a:pPr lvl="1" eaLnBrk="1" hangingPunct="1"/>
            <a:r>
              <a:rPr lang="en-US" dirty="0" smtClean="0"/>
              <a:t>The second part is a number assigned by the manufacturer</a:t>
            </a:r>
          </a:p>
        </p:txBody>
      </p:sp>
      <p:sp>
        <p:nvSpPr>
          <p:cNvPr id="2970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2009 Kenneth M. Chipps Ph.D. www.chipps.com</a:t>
            </a:r>
          </a:p>
        </p:txBody>
      </p:sp>
      <p:sp>
        <p:nvSpPr>
          <p:cNvPr id="2970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C10CC10-4F14-49B1-9F4E-871277CA73DD}" type="slidenum">
              <a:rPr lang="en-US" smtClean="0"/>
              <a:pPr/>
              <a:t>3</a:t>
            </a:fld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2005-2007 Kenneth M. Chipps PhD www.chipps.com</a:t>
            </a:r>
          </a:p>
        </p:txBody>
      </p:sp>
      <p:sp>
        <p:nvSpPr>
          <p:cNvPr id="296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E81CBC7-D083-4397-ABA9-93D7F9CBBF7A}" type="slidenum">
              <a:rPr lang="en-US" smtClean="0"/>
              <a:pPr/>
              <a:t>30</a:t>
            </a:fld>
            <a:endParaRPr lang="en-US" smtClean="0"/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Proxy ARP</a:t>
            </a:r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/>
            <a:r>
              <a:rPr lang="en-US" dirty="0" smtClean="0"/>
              <a:t>In this case the RAS box answers for the remote dial in host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2005-2007 Kenneth M. Chipps PhD www.chipps.com</a:t>
            </a:r>
          </a:p>
        </p:txBody>
      </p:sp>
      <p:sp>
        <p:nvSpPr>
          <p:cNvPr id="3072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63BF03F-5C56-4D52-8737-6CFA61724DC1}" type="slidenum">
              <a:rPr lang="en-US" smtClean="0"/>
              <a:pPr/>
              <a:t>31</a:t>
            </a:fld>
            <a:endParaRPr lang="en-US" smtClean="0"/>
          </a:p>
        </p:txBody>
      </p:sp>
      <p:sp>
        <p:nvSpPr>
          <p:cNvPr id="307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Gratuitous ARP</a:t>
            </a:r>
          </a:p>
        </p:txBody>
      </p:sp>
      <p:sp>
        <p:nvSpPr>
          <p:cNvPr id="3072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Gratuitous ARP</a:t>
            </a:r>
          </a:p>
          <a:p>
            <a:pPr lvl="1" eaLnBrk="1" hangingPunct="1"/>
            <a:r>
              <a:rPr lang="en-US" dirty="0" smtClean="0"/>
              <a:t>This is where a device broadcasts its own MAC and IP addresses just so other devices on the network will place the entry in their ARP cache</a:t>
            </a:r>
          </a:p>
          <a:p>
            <a:pPr lvl="1" eaLnBrk="1" hangingPunct="1"/>
            <a:r>
              <a:rPr lang="en-US" dirty="0" smtClean="0"/>
              <a:t>Servers that communicate with many different clients frequently do these to save time and bandwidth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Let’s Look</a:t>
            </a:r>
            <a:r>
              <a:rPr lang="en-US" baseline="0" dirty="0" smtClean="0"/>
              <a:t> at ARP in Operation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Type</a:t>
            </a:r>
          </a:p>
          <a:p>
            <a:pPr lvl="1"/>
            <a:r>
              <a:rPr lang="en-US" dirty="0" err="1" smtClean="0"/>
              <a:t>arp</a:t>
            </a:r>
            <a:r>
              <a:rPr lang="en-US" dirty="0" smtClean="0"/>
              <a:t> –a</a:t>
            </a:r>
          </a:p>
          <a:p>
            <a:pPr lvl="0"/>
            <a:r>
              <a:rPr lang="en-US" dirty="0" smtClean="0"/>
              <a:t>This is who I know about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2009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B356C1-C56E-4A23-A204-EE09F8CC7BFD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ARP in Operation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2009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B356C1-C56E-4A23-A204-EE09F8CC7BFD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4375" r="41250" b="60000"/>
          <a:stretch>
            <a:fillRect/>
          </a:stretch>
        </p:blipFill>
        <p:spPr bwMode="auto">
          <a:xfrm>
            <a:off x="1143000" y="1600200"/>
            <a:ext cx="66294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ARP in Operation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Who are these devices</a:t>
            </a:r>
          </a:p>
          <a:p>
            <a:pPr lvl="1"/>
            <a:r>
              <a:rPr lang="en-US" dirty="0" smtClean="0"/>
              <a:t>192.168.1.6 is a</a:t>
            </a:r>
            <a:r>
              <a:rPr lang="en-US" baseline="0" dirty="0" smtClean="0"/>
              <a:t> printer</a:t>
            </a:r>
          </a:p>
          <a:p>
            <a:pPr lvl="2"/>
            <a:r>
              <a:rPr lang="en-US" baseline="0" dirty="0" smtClean="0"/>
              <a:t>The printer is doing a gratuitous </a:t>
            </a:r>
            <a:r>
              <a:rPr lang="en-US" baseline="0" dirty="0" err="1" smtClean="0"/>
              <a:t>arp</a:t>
            </a:r>
            <a:endParaRPr lang="en-US" baseline="0" dirty="0" smtClean="0"/>
          </a:p>
          <a:p>
            <a:pPr lvl="1"/>
            <a:r>
              <a:rPr lang="en-US" baseline="0" dirty="0" smtClean="0"/>
              <a:t>192.168.1.11 is the default gateway</a:t>
            </a:r>
          </a:p>
          <a:p>
            <a:pPr lvl="2"/>
            <a:r>
              <a:rPr lang="en-US" dirty="0" smtClean="0"/>
              <a:t>This is the</a:t>
            </a:r>
            <a:r>
              <a:rPr lang="en-US" baseline="0" dirty="0" smtClean="0"/>
              <a:t> door that leads out of the LAN</a:t>
            </a:r>
          </a:p>
          <a:p>
            <a:pPr lvl="2"/>
            <a:r>
              <a:rPr lang="en-US" baseline="0" dirty="0" smtClean="0"/>
              <a:t>In other words, the layer 3 device</a:t>
            </a:r>
          </a:p>
          <a:p>
            <a:pPr lvl="1"/>
            <a:r>
              <a:rPr lang="en-US" dirty="0" smtClean="0"/>
              <a:t>192.168.1.255 is the LANs broadcast address</a:t>
            </a:r>
          </a:p>
          <a:p>
            <a:pPr lvl="1"/>
            <a:r>
              <a:rPr lang="en-US" dirty="0" smtClean="0"/>
              <a:t>224.x.x.x these are multicast addresses on the LAN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2009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B356C1-C56E-4A23-A204-EE09F8CC7BFD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MAC Address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The address is burned into the card on a chip</a:t>
            </a:r>
          </a:p>
          <a:p>
            <a:pPr eaLnBrk="1" hangingPunct="1"/>
            <a:r>
              <a:rPr lang="en-US" dirty="0" smtClean="0"/>
              <a:t>To see this address on a Windows computer, from the command prompt type</a:t>
            </a:r>
          </a:p>
          <a:p>
            <a:pPr lvl="1" eaLnBrk="1" hangingPunct="1"/>
            <a:r>
              <a:rPr lang="en-US" dirty="0" smtClean="0"/>
              <a:t>ipconfig /all</a:t>
            </a:r>
          </a:p>
          <a:p>
            <a:pPr eaLnBrk="1" hangingPunct="1"/>
            <a:r>
              <a:rPr lang="en-US" dirty="0" smtClean="0"/>
              <a:t>This shows</a:t>
            </a:r>
          </a:p>
        </p:txBody>
      </p:sp>
      <p:sp>
        <p:nvSpPr>
          <p:cNvPr id="31748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2009 Kenneth M. Chipps Ph.D. www.chipps.com</a:t>
            </a:r>
          </a:p>
        </p:txBody>
      </p:sp>
      <p:sp>
        <p:nvSpPr>
          <p:cNvPr id="3174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1BF8DD7-3DB8-4DBB-9673-FBCA6F65F757}" type="slidenum">
              <a:rPr lang="en-US" smtClean="0"/>
              <a:pPr/>
              <a:t>4</a:t>
            </a:fld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MAC Address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1400" dirty="0" smtClean="0"/>
              <a:t>C:\&gt;ipconfig /all</a:t>
            </a:r>
            <a:br>
              <a:rPr lang="en-US" sz="1400" dirty="0" smtClean="0"/>
            </a:br>
            <a:r>
              <a:rPr lang="en-US" sz="1400" dirty="0" smtClean="0"/>
              <a:t/>
            </a:r>
            <a:br>
              <a:rPr lang="en-US" sz="1400" dirty="0" smtClean="0"/>
            </a:br>
            <a:r>
              <a:rPr lang="en-US" sz="1400" dirty="0" smtClean="0"/>
              <a:t>Windows IP Configuration</a:t>
            </a:r>
            <a:br>
              <a:rPr lang="en-US" sz="1400" dirty="0" smtClean="0"/>
            </a:br>
            <a:r>
              <a:rPr lang="en-US" sz="1400" dirty="0" smtClean="0"/>
              <a:t/>
            </a:r>
            <a:br>
              <a:rPr lang="en-US" sz="1400" dirty="0" smtClean="0"/>
            </a:br>
            <a:r>
              <a:rPr lang="en-US" sz="1400" dirty="0" smtClean="0"/>
              <a:t>        Host Name . . . . . . . . . . . . : home</a:t>
            </a:r>
            <a:br>
              <a:rPr lang="en-US" sz="1400" dirty="0" smtClean="0"/>
            </a:br>
            <a:r>
              <a:rPr lang="en-US" sz="1400" dirty="0" smtClean="0"/>
              <a:t>        Primary Dns Suffix  . . . . . . . :</a:t>
            </a:r>
            <a:br>
              <a:rPr lang="en-US" sz="1400" dirty="0" smtClean="0"/>
            </a:br>
            <a:r>
              <a:rPr lang="en-US" sz="1400" dirty="0" smtClean="0"/>
              <a:t>        Node Type . . . . . . . . . . . . : Unknown</a:t>
            </a:r>
            <a:br>
              <a:rPr lang="en-US" sz="1400" dirty="0" smtClean="0"/>
            </a:br>
            <a:r>
              <a:rPr lang="en-US" sz="1400" dirty="0" smtClean="0"/>
              <a:t>        IP Routing Enabled. . . . . . . . : No</a:t>
            </a:r>
            <a:br>
              <a:rPr lang="en-US" sz="1400" dirty="0" smtClean="0"/>
            </a:br>
            <a:r>
              <a:rPr lang="en-US" sz="1400" dirty="0" smtClean="0"/>
              <a:t>        WINS Proxy Enabled. . . . . . . . : No</a:t>
            </a:r>
            <a:br>
              <a:rPr lang="en-US" sz="1400" dirty="0" smtClean="0"/>
            </a:br>
            <a:r>
              <a:rPr lang="en-US" sz="1400" dirty="0" smtClean="0"/>
              <a:t/>
            </a:r>
            <a:br>
              <a:rPr lang="en-US" sz="1400" dirty="0" smtClean="0"/>
            </a:br>
            <a:r>
              <a:rPr lang="en-US" sz="1400" dirty="0" smtClean="0"/>
              <a:t>Ethernet adapter Local Area Connection:</a:t>
            </a:r>
            <a:br>
              <a:rPr lang="en-US" sz="1400" dirty="0" smtClean="0"/>
            </a:br>
            <a:r>
              <a:rPr lang="en-US" sz="1400" dirty="0" smtClean="0"/>
              <a:t/>
            </a:r>
            <a:br>
              <a:rPr lang="en-US" sz="1400" dirty="0" smtClean="0"/>
            </a:br>
            <a:r>
              <a:rPr lang="en-US" sz="1400" dirty="0" smtClean="0"/>
              <a:t>        Connection-specific DNS Suffix  . :</a:t>
            </a:r>
            <a:br>
              <a:rPr lang="en-US" sz="1400" dirty="0" smtClean="0"/>
            </a:br>
            <a:r>
              <a:rPr lang="en-US" sz="1400" dirty="0" smtClean="0"/>
              <a:t>        Description . . . . . . . . . . . : SiS 900-Based PCI Fast Ethernet Adapter</a:t>
            </a:r>
            <a:br>
              <a:rPr lang="en-US" sz="1400" dirty="0" smtClean="0"/>
            </a:br>
            <a:r>
              <a:rPr lang="en-US" sz="1400" dirty="0" smtClean="0"/>
              <a:t>        Physical Address. . . . . . . . . : 00-E0-06-09-55-66</a:t>
            </a:r>
            <a:br>
              <a:rPr lang="en-US" sz="1400" dirty="0" smtClean="0"/>
            </a:br>
            <a:r>
              <a:rPr lang="en-US" sz="1400" dirty="0" smtClean="0"/>
              <a:t>        Dhcp Enabled. . . . . . . . . . . : No</a:t>
            </a:r>
            <a:br>
              <a:rPr lang="en-US" sz="1400" dirty="0" smtClean="0"/>
            </a:br>
            <a:r>
              <a:rPr lang="en-US" sz="1400" dirty="0" smtClean="0"/>
              <a:t>        IP Address. . . . . . . . . . . . : 192.168.1.3</a:t>
            </a:r>
            <a:br>
              <a:rPr lang="en-US" sz="1400" dirty="0" smtClean="0"/>
            </a:br>
            <a:r>
              <a:rPr lang="en-US" sz="1400" dirty="0" smtClean="0"/>
              <a:t>        Subnet Mask . . . . . . . . . . . : 255.255.255.0</a:t>
            </a:r>
            <a:br>
              <a:rPr lang="en-US" sz="1400" dirty="0" smtClean="0"/>
            </a:br>
            <a:r>
              <a:rPr lang="en-US" sz="1400" dirty="0" smtClean="0"/>
              <a:t>        Default Gateway . . . . . . . . . : 192.168.1.1</a:t>
            </a:r>
            <a:br>
              <a:rPr lang="en-US" sz="1400" dirty="0" smtClean="0"/>
            </a:br>
            <a:r>
              <a:rPr lang="en-US" sz="1400" dirty="0" smtClean="0"/>
              <a:t>        DNS Servers . . . . . . . . . . . : 209.246.139.252</a:t>
            </a:r>
            <a:br>
              <a:rPr lang="en-US" sz="1400" dirty="0" smtClean="0"/>
            </a:br>
            <a:r>
              <a:rPr lang="en-US" sz="1400" dirty="0" smtClean="0"/>
              <a:t>                                                       206.168.213.252</a:t>
            </a:r>
          </a:p>
        </p:txBody>
      </p:sp>
      <p:sp>
        <p:nvSpPr>
          <p:cNvPr id="3277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2009 Kenneth M. Chipps Ph.D. www.chipps.com</a:t>
            </a:r>
          </a:p>
        </p:txBody>
      </p:sp>
      <p:sp>
        <p:nvSpPr>
          <p:cNvPr id="3277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1B3E7A4-1AF8-4355-A84F-556B98CF83BF}" type="slidenum">
              <a:rPr lang="en-US" smtClean="0"/>
              <a:pPr/>
              <a:t>5</a:t>
            </a:fld>
            <a:endParaRPr lang="en-US" dirty="0" smtClean="0"/>
          </a:p>
        </p:txBody>
      </p:sp>
      <p:sp>
        <p:nvSpPr>
          <p:cNvPr id="32774" name="Oval 4"/>
          <p:cNvSpPr>
            <a:spLocks noChangeArrowheads="1"/>
          </p:cNvSpPr>
          <p:nvPr/>
        </p:nvSpPr>
        <p:spPr bwMode="auto">
          <a:xfrm>
            <a:off x="1143000" y="4495800"/>
            <a:ext cx="4343400" cy="533400"/>
          </a:xfrm>
          <a:prstGeom prst="ellips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MAC Address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In this example the manufacturer code is</a:t>
            </a:r>
          </a:p>
          <a:p>
            <a:pPr lvl="1" eaLnBrk="1" hangingPunct="1"/>
            <a:r>
              <a:rPr lang="en-US" dirty="0" smtClean="0"/>
              <a:t>00-E0-06</a:t>
            </a:r>
          </a:p>
          <a:p>
            <a:pPr eaLnBrk="1" hangingPunct="1"/>
            <a:r>
              <a:rPr lang="en-US" dirty="0" smtClean="0"/>
              <a:t>The manufacturer’s tracking number is</a:t>
            </a:r>
          </a:p>
          <a:p>
            <a:pPr lvl="1" eaLnBrk="1" hangingPunct="1"/>
            <a:r>
              <a:rPr lang="en-US" dirty="0" smtClean="0"/>
              <a:t>09-55-66</a:t>
            </a:r>
          </a:p>
        </p:txBody>
      </p:sp>
      <p:sp>
        <p:nvSpPr>
          <p:cNvPr id="3379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2009 Kenneth M. Chipps Ph.D. www.chipps.com</a:t>
            </a:r>
          </a:p>
        </p:txBody>
      </p:sp>
      <p:sp>
        <p:nvSpPr>
          <p:cNvPr id="3379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E7FD235-07F1-4635-B193-7E49553FAC90}" type="slidenum">
              <a:rPr lang="en-US" smtClean="0"/>
              <a:pPr/>
              <a:t>6</a:t>
            </a:fld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Mapping Addresses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In an internetwork packets are routed between networks, not hosts</a:t>
            </a:r>
          </a:p>
          <a:p>
            <a:pPr eaLnBrk="1" hangingPunct="1"/>
            <a:r>
              <a:rPr lang="en-US" dirty="0" smtClean="0"/>
              <a:t>But once the final destination layer</a:t>
            </a:r>
            <a:r>
              <a:rPr lang="en-US" baseline="0" dirty="0" smtClean="0"/>
              <a:t> 3 device</a:t>
            </a:r>
            <a:r>
              <a:rPr lang="en-US" dirty="0" smtClean="0"/>
              <a:t> is reached, the packet must be converted to a frame and delivered to the host on the network for which it was originally intended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2009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B356C1-C56E-4A23-A204-EE09F8CC7BFD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2009 Kenneth M. Chipps Ph.D. www.chipps.com</a:t>
            </a:r>
            <a:endParaRPr lang="en-US" dirty="0"/>
          </a:p>
        </p:txBody>
      </p:sp>
      <p:sp>
        <p:nvSpPr>
          <p:cNvPr id="614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A581E1B-97FD-4E7E-AA05-BC70B8BD8B11}" type="slidenum">
              <a:rPr lang="en-US"/>
              <a:pPr/>
              <a:t>8</a:t>
            </a:fld>
            <a:endParaRPr lang="en-US" dirty="0"/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Mapping Addresses</a:t>
            </a:r>
          </a:p>
        </p:txBody>
      </p:sp>
      <p:sp>
        <p:nvSpPr>
          <p:cNvPr id="614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How does the layer 3 device know what host on the network has the final destination IP address</a:t>
            </a:r>
          </a:p>
          <a:p>
            <a:pPr eaLnBrk="1" hangingPunct="1"/>
            <a:r>
              <a:rPr lang="en-US" dirty="0" smtClean="0"/>
              <a:t>It does not know, it must discover this using ARP – Address Resolution Protocol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2009 Kenneth M. Chipps Ph.D. www.chipps.com</a:t>
            </a:r>
            <a:endParaRPr lang="en-US" dirty="0"/>
          </a:p>
        </p:txBody>
      </p:sp>
      <p:sp>
        <p:nvSpPr>
          <p:cNvPr id="819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719EA51-5E77-477F-952C-7914EEA09A34}" type="slidenum">
              <a:rPr lang="en-US"/>
              <a:pPr/>
              <a:t>9</a:t>
            </a:fld>
            <a:endParaRPr lang="en-US" dirty="0"/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ARP</a:t>
            </a:r>
          </a:p>
        </p:txBody>
      </p:sp>
      <p:sp>
        <p:nvSpPr>
          <p:cNvPr id="819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Why is ARP required</a:t>
            </a:r>
          </a:p>
          <a:p>
            <a:pPr eaLnBrk="1" hangingPunct="1"/>
            <a:r>
              <a:rPr lang="en-US" dirty="0" smtClean="0"/>
              <a:t>Why not just use the MAC address in the IP address field</a:t>
            </a:r>
          </a:p>
          <a:p>
            <a:pPr eaLnBrk="1" hangingPunct="1"/>
            <a:r>
              <a:rPr lang="en-US" dirty="0" smtClean="0"/>
              <a:t>Several reasons</a:t>
            </a:r>
          </a:p>
          <a:p>
            <a:pPr lvl="1" eaLnBrk="1" hangingPunct="1"/>
            <a:r>
              <a:rPr lang="en-US" dirty="0" smtClean="0"/>
              <a:t>MAC addresses are 6 hex numbers or 48 bits long</a:t>
            </a:r>
          </a:p>
          <a:p>
            <a:pPr lvl="2" eaLnBrk="1" hangingPunct="1"/>
            <a:r>
              <a:rPr lang="en-US" dirty="0" smtClean="0"/>
              <a:t>IP addresses are 32 bits long including the network portion</a:t>
            </a:r>
          </a:p>
          <a:p>
            <a:pPr lvl="2" eaLnBrk="1" hangingPunct="1"/>
            <a:r>
              <a:rPr lang="en-US" dirty="0" smtClean="0"/>
              <a:t>The host only 48 bits of a MAC address will not fit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iscoAcademy">
  <a:themeElements>
    <a:clrScheme name="CiscoAcadem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isco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3025" tIns="36512" rIns="73025" bIns="36512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3025" tIns="36512" rIns="73025" bIns="36512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iscoAcadem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CiscoAcademy</Template>
  <TotalTime>596</TotalTime>
  <Words>1402</Words>
  <Application>Microsoft Office PowerPoint</Application>
  <PresentationFormat>On-screen Show (4:3)</PresentationFormat>
  <Paragraphs>233</Paragraphs>
  <Slides>34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CiscoAcademy</vt:lpstr>
      <vt:lpstr>Host Addressing  Last Update 2009.07.14 1.1.0</vt:lpstr>
      <vt:lpstr>MAC Address</vt:lpstr>
      <vt:lpstr>MAC Address</vt:lpstr>
      <vt:lpstr>MAC Address</vt:lpstr>
      <vt:lpstr>MAC Address</vt:lpstr>
      <vt:lpstr>MAC Address</vt:lpstr>
      <vt:lpstr>Mapping Addresses</vt:lpstr>
      <vt:lpstr>Mapping Addresses</vt:lpstr>
      <vt:lpstr>ARP</vt:lpstr>
      <vt:lpstr>ARP</vt:lpstr>
      <vt:lpstr>ARP</vt:lpstr>
      <vt:lpstr>ARP</vt:lpstr>
      <vt:lpstr>ARP</vt:lpstr>
      <vt:lpstr>ARP</vt:lpstr>
      <vt:lpstr>ARP</vt:lpstr>
      <vt:lpstr>ARP</vt:lpstr>
      <vt:lpstr>ARP</vt:lpstr>
      <vt:lpstr>ARP</vt:lpstr>
      <vt:lpstr>ARP</vt:lpstr>
      <vt:lpstr>ARP</vt:lpstr>
      <vt:lpstr>ARP</vt:lpstr>
      <vt:lpstr>ARP</vt:lpstr>
      <vt:lpstr>ARP</vt:lpstr>
      <vt:lpstr>ARP</vt:lpstr>
      <vt:lpstr>ARP</vt:lpstr>
      <vt:lpstr>ARP</vt:lpstr>
      <vt:lpstr>ARP</vt:lpstr>
      <vt:lpstr>ARP</vt:lpstr>
      <vt:lpstr>Proxy ARP</vt:lpstr>
      <vt:lpstr>Proxy ARP</vt:lpstr>
      <vt:lpstr>Gratuitous ARP</vt:lpstr>
      <vt:lpstr>Let’s Look at ARP in Operation</vt:lpstr>
      <vt:lpstr>ARP in Operation</vt:lpstr>
      <vt:lpstr>ARP in Operation</vt:lpstr>
    </vt:vector>
  </TitlesOfParts>
  <Company>FCCJ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Host Addressing</dc:title>
  <dc:creator>Kenneth M. Chipps Ph.D.</dc:creator>
  <cp:lastModifiedBy>Kenneth M. Chipps Ph.D.</cp:lastModifiedBy>
  <cp:revision>62</cp:revision>
  <dcterms:created xsi:type="dcterms:W3CDTF">2003-11-16T18:06:55Z</dcterms:created>
  <dcterms:modified xsi:type="dcterms:W3CDTF">2009-07-28T21:00:34Z</dcterms:modified>
</cp:coreProperties>
</file>