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85"/>
  </p:notesMasterIdLst>
  <p:sldIdLst>
    <p:sldId id="256" r:id="rId2"/>
    <p:sldId id="297" r:id="rId3"/>
    <p:sldId id="294" r:id="rId4"/>
    <p:sldId id="301" r:id="rId5"/>
    <p:sldId id="296" r:id="rId6"/>
    <p:sldId id="303" r:id="rId7"/>
    <p:sldId id="307" r:id="rId8"/>
    <p:sldId id="304" r:id="rId9"/>
    <p:sldId id="306" r:id="rId10"/>
    <p:sldId id="308" r:id="rId11"/>
    <p:sldId id="309" r:id="rId12"/>
    <p:sldId id="310" r:id="rId13"/>
    <p:sldId id="311" r:id="rId14"/>
    <p:sldId id="312" r:id="rId15"/>
    <p:sldId id="313" r:id="rId16"/>
    <p:sldId id="314" r:id="rId17"/>
    <p:sldId id="334" r:id="rId18"/>
    <p:sldId id="320" r:id="rId19"/>
    <p:sldId id="321" r:id="rId20"/>
    <p:sldId id="315" r:id="rId21"/>
    <p:sldId id="316" r:id="rId22"/>
    <p:sldId id="318" r:id="rId23"/>
    <p:sldId id="324" r:id="rId24"/>
    <p:sldId id="319" r:id="rId25"/>
    <p:sldId id="322" r:id="rId26"/>
    <p:sldId id="323" r:id="rId27"/>
    <p:sldId id="325" r:id="rId28"/>
    <p:sldId id="326" r:id="rId29"/>
    <p:sldId id="335" r:id="rId30"/>
    <p:sldId id="327" r:id="rId31"/>
    <p:sldId id="328" r:id="rId32"/>
    <p:sldId id="336" r:id="rId33"/>
    <p:sldId id="329" r:id="rId34"/>
    <p:sldId id="330" r:id="rId35"/>
    <p:sldId id="331" r:id="rId36"/>
    <p:sldId id="332" r:id="rId37"/>
    <p:sldId id="333" r:id="rId38"/>
    <p:sldId id="298" r:id="rId39"/>
    <p:sldId id="337" r:id="rId40"/>
    <p:sldId id="341" r:id="rId41"/>
    <p:sldId id="338" r:id="rId42"/>
    <p:sldId id="342" r:id="rId43"/>
    <p:sldId id="343" r:id="rId44"/>
    <p:sldId id="344" r:id="rId45"/>
    <p:sldId id="346" r:id="rId46"/>
    <p:sldId id="347" r:id="rId47"/>
    <p:sldId id="354" r:id="rId48"/>
    <p:sldId id="355" r:id="rId49"/>
    <p:sldId id="348" r:id="rId50"/>
    <p:sldId id="356" r:id="rId51"/>
    <p:sldId id="357" r:id="rId52"/>
    <p:sldId id="359" r:id="rId53"/>
    <p:sldId id="349" r:id="rId54"/>
    <p:sldId id="360" r:id="rId55"/>
    <p:sldId id="361" r:id="rId56"/>
    <p:sldId id="363" r:id="rId57"/>
    <p:sldId id="350" r:id="rId58"/>
    <p:sldId id="351" r:id="rId59"/>
    <p:sldId id="352" r:id="rId60"/>
    <p:sldId id="364" r:id="rId61"/>
    <p:sldId id="353" r:id="rId62"/>
    <p:sldId id="370" r:id="rId63"/>
    <p:sldId id="371" r:id="rId64"/>
    <p:sldId id="372" r:id="rId65"/>
    <p:sldId id="373" r:id="rId66"/>
    <p:sldId id="367" r:id="rId67"/>
    <p:sldId id="374" r:id="rId68"/>
    <p:sldId id="368" r:id="rId69"/>
    <p:sldId id="375" r:id="rId70"/>
    <p:sldId id="366" r:id="rId71"/>
    <p:sldId id="376" r:id="rId72"/>
    <p:sldId id="377" r:id="rId73"/>
    <p:sldId id="378" r:id="rId74"/>
    <p:sldId id="379" r:id="rId75"/>
    <p:sldId id="380" r:id="rId76"/>
    <p:sldId id="369" r:id="rId77"/>
    <p:sldId id="381" r:id="rId78"/>
    <p:sldId id="382" r:id="rId79"/>
    <p:sldId id="383" r:id="rId80"/>
    <p:sldId id="384" r:id="rId81"/>
    <p:sldId id="385" r:id="rId82"/>
    <p:sldId id="387" r:id="rId83"/>
    <p:sldId id="38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15" autoAdjust="0"/>
    <p:restoredTop sz="86339" autoAdjust="0"/>
  </p:normalViewPr>
  <p:slideViewPr>
    <p:cSldViewPr>
      <p:cViewPr varScale="1">
        <p:scale>
          <a:sx n="52" d="100"/>
          <a:sy n="52" d="100"/>
        </p:scale>
        <p:origin x="-948" y="-102"/>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6E6AEA-85F3-470B-87BD-C92DFB4EBAF2}" type="datetimeFigureOut">
              <a:rPr lang="en-US" smtClean="0"/>
              <a:pPr/>
              <a:t>4/18/2012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36891-DC2E-4A87-81DC-AD292B919D02}" type="slidenum">
              <a:rPr lang="en-US" smtClean="0"/>
              <a:pPr/>
              <a:t>‹#›</a:t>
            </a:fld>
            <a:endParaRPr lang="en-US" dirty="0"/>
          </a:p>
        </p:txBody>
      </p:sp>
    </p:spTree>
    <p:extLst>
      <p:ext uri="{BB962C8B-B14F-4D97-AF65-F5344CB8AC3E}">
        <p14:creationId xmlns:p14="http://schemas.microsoft.com/office/powerpoint/2010/main" val="354325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7475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fld id="{E711169A-645B-45BE-8B9C-92FE6D1550F7}" type="datetime1">
              <a:rPr lang="en-US" smtClean="0"/>
              <a:t>4/18/2012</a:t>
            </a:fld>
            <a:endParaRPr lang="en-US" dirty="0"/>
          </a:p>
        </p:txBody>
      </p:sp>
      <p:sp>
        <p:nvSpPr>
          <p:cNvPr id="5" name="Rectangle 5"/>
          <p:cNvSpPr>
            <a:spLocks noGrp="1" noChangeArrowheads="1"/>
          </p:cNvSpPr>
          <p:nvPr>
            <p:ph type="ftr" sz="quarter" idx="11"/>
          </p:nvPr>
        </p:nvSpPr>
        <p:spPr>
          <a:xfrm>
            <a:off x="2667000" y="6245225"/>
            <a:ext cx="3886200" cy="476250"/>
          </a:xfrm>
        </p:spPr>
        <p:txBody>
          <a:bodyPr/>
          <a:lstStyle>
            <a:lvl1pPr>
              <a:defRPr sz="1400"/>
            </a:lvl1pPr>
          </a:lstStyle>
          <a:p>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DB7D919-DE70-414D-8DE5-960B89CC261E}" type="datetime1">
              <a:rPr lang="en-US" smtClean="0"/>
              <a:t>4/18/2012</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50723CB-BE64-4077-B6EE-71D17A4F6DAB}" type="datetime1">
              <a:rPr lang="en-US" smtClean="0"/>
              <a:t>4/18/2012</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EF5BE7D-90B8-4F1D-858D-31CEBAB9C600}" type="datetime1">
              <a:rPr lang="en-US" smtClean="0"/>
              <a:t>4/18/2012</a:t>
            </a:fld>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1F2DFD1-BEC7-4E02-B5E3-99F57206A9F0}" type="datetime1">
              <a:rPr lang="en-US" smtClean="0"/>
              <a:t>4/18/2012</a:t>
            </a:fld>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332F3EA-894C-4B7E-97F5-A0CA221C1E93}"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endParaRPr lang="en-US" noProof="0" dirty="0"/>
          </a:p>
        </p:txBody>
      </p:sp>
      <p:sp>
        <p:nvSpPr>
          <p:cNvPr id="4" name="Rectangle 4"/>
          <p:cNvSpPr>
            <a:spLocks noGrp="1" noChangeArrowheads="1"/>
          </p:cNvSpPr>
          <p:nvPr>
            <p:ph type="dt" sz="half" idx="10"/>
          </p:nvPr>
        </p:nvSpPr>
        <p:spPr>
          <a:ln/>
        </p:spPr>
        <p:txBody>
          <a:bodyPr/>
          <a:lstStyle>
            <a:lvl1pPr>
              <a:defRPr/>
            </a:lvl1pPr>
          </a:lstStyle>
          <a:p>
            <a:fld id="{F3928C86-C704-4C81-B889-BD6D6CE1AE04}" type="datetime1">
              <a:rPr lang="en-US" smtClean="0"/>
              <a:t>4/18/2012</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628B51F-6E3D-472B-A546-100FFAE39160}" type="datetime1">
              <a:rPr lang="en-US" smtClean="0"/>
              <a:t>4/18/2012</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F7F1C226-ED29-4B3A-871B-8CBAD53287DC}" type="datetime1">
              <a:rPr lang="en-US" smtClean="0"/>
              <a:t>4/18/2012</a:t>
            </a:fld>
            <a:endParaRPr lang="en-US" dirty="0"/>
          </a:p>
        </p:txBody>
      </p:sp>
      <p:sp>
        <p:nvSpPr>
          <p:cNvPr id="5"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97E207F0-63B7-4EBB-8070-3853A9FAFCFB}" type="datetime1">
              <a:rPr lang="en-US" smtClean="0"/>
              <a:t>4/18/2012</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43BDD13F-ACE6-40B7-AF3D-1BE8A6B90226}" type="datetime1">
              <a:rPr lang="en-US" smtClean="0"/>
              <a:t>4/18/2012</a:t>
            </a:fld>
            <a:endParaRPr lang="en-US" dirty="0"/>
          </a:p>
        </p:txBody>
      </p:sp>
      <p:sp>
        <p:nvSpPr>
          <p:cNvPr id="8"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29EAFA9-7930-4CF4-B447-7126B91958FE}" type="datetime1">
              <a:rPr lang="en-US" smtClean="0"/>
              <a:t>4/18/2012</a:t>
            </a:fld>
            <a:endParaRPr lang="en-US" dirty="0"/>
          </a:p>
        </p:txBody>
      </p:sp>
      <p:sp>
        <p:nvSpPr>
          <p:cNvPr id="4"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71A12C1A-DFB4-4764-A0D9-327CDCC2C502}" type="datetime1">
              <a:rPr lang="en-US" smtClean="0"/>
              <a:t>4/18/2012</a:t>
            </a:fld>
            <a:endParaRPr lang="en-US" dirty="0"/>
          </a:p>
        </p:txBody>
      </p:sp>
      <p:sp>
        <p:nvSpPr>
          <p:cNvPr id="3"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6FC4F128-7C7E-4E7E-9DE4-BD1EC50E9032}" type="datetime1">
              <a:rPr lang="en-US" smtClean="0"/>
              <a:t>4/18/2012</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B85BD887-C065-4DDF-885F-F1B891ECE6E5}" type="datetime1">
              <a:rPr lang="en-US" smtClean="0"/>
              <a:t>4/18/2012</a:t>
            </a:fld>
            <a:endParaRPr lang="en-US" dirty="0"/>
          </a:p>
        </p:txBody>
      </p:sp>
      <p:sp>
        <p:nvSpPr>
          <p:cNvPr id="6" name="Rectangle 5"/>
          <p:cNvSpPr>
            <a:spLocks noGrp="1" noChangeArrowheads="1"/>
          </p:cNvSpPr>
          <p:nvPr>
            <p:ph type="ftr" sz="quarter" idx="11"/>
          </p:nvPr>
        </p:nvSpPr>
        <p:spPr>
          <a:ln/>
        </p:spPr>
        <p:txBody>
          <a:bodyPr/>
          <a:lstStyle>
            <a:lvl1pPr>
              <a:defRPr/>
            </a:lvl1pPr>
          </a:lstStyle>
          <a:p>
            <a:r>
              <a:rPr lang="en-US" dirty="0" smtClean="0"/>
              <a:t>Copyright 2012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fld id="{2CABF839-2AD5-4717-8E8A-D5C60AC7FB3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37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B512A0C-3495-4B4F-A7E1-0B0BD7E9C031}" type="datetime1">
              <a:rPr lang="en-US" smtClean="0"/>
              <a:t>4/18/2012</a:t>
            </a:fld>
            <a:endParaRPr lang="en-US" dirty="0"/>
          </a:p>
        </p:txBody>
      </p:sp>
      <p:sp>
        <p:nvSpPr>
          <p:cNvPr id="73733"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r>
              <a:rPr lang="en-US" dirty="0" smtClean="0"/>
              <a:t>Copyright 2012 Kenneth M. Chipps Ph.D. www.chipps.com</a:t>
            </a:r>
            <a:endParaRPr lang="en-US" dirty="0"/>
          </a:p>
        </p:txBody>
      </p:sp>
      <p:sp>
        <p:nvSpPr>
          <p:cNvPr id="73734"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CABF839-2AD5-4717-8E8A-D5C60AC7FB3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Frames</a:t>
            </a:r>
            <a:r>
              <a:rPr lang="en-US" baseline="0" dirty="0" smtClean="0"/>
              <a:t> </a:t>
            </a:r>
            <a:r>
              <a:rPr lang="en-US" baseline="0" dirty="0" smtClean="0"/>
              <a:t>Seen </a:t>
            </a:r>
            <a:r>
              <a:rPr lang="en-US" baseline="0" dirty="0" smtClean="0"/>
              <a:t>On</a:t>
            </a:r>
            <a:br>
              <a:rPr lang="en-US" baseline="0" dirty="0" smtClean="0"/>
            </a:br>
            <a:r>
              <a:rPr lang="en-US" baseline="0" dirty="0" smtClean="0"/>
              <a:t>Local Area Networks</a:t>
            </a:r>
            <a:endParaRPr lang="en-US" dirty="0"/>
          </a:p>
        </p:txBody>
      </p:sp>
      <p:sp>
        <p:nvSpPr>
          <p:cNvPr id="3" name="Subtitle 2"/>
          <p:cNvSpPr>
            <a:spLocks noGrp="1"/>
          </p:cNvSpPr>
          <p:nvPr>
            <p:ph type="subTitle" idx="1"/>
          </p:nvPr>
        </p:nvSpPr>
        <p:spPr/>
        <p:txBody>
          <a:bodyPr/>
          <a:lstStyle/>
          <a:p>
            <a:r>
              <a:rPr lang="en-US" sz="2400" dirty="0" smtClean="0"/>
              <a:t>Last Update 2012.04.17</a:t>
            </a:r>
          </a:p>
          <a:p>
            <a:r>
              <a:rPr lang="en-US" sz="2400" dirty="0" smtClean="0"/>
              <a:t>1.0.0</a:t>
            </a:r>
          </a:p>
        </p:txBody>
      </p:sp>
      <p:sp>
        <p:nvSpPr>
          <p:cNvPr id="4" name="Slide Number Placeholder 3"/>
          <p:cNvSpPr>
            <a:spLocks noGrp="1"/>
          </p:cNvSpPr>
          <p:nvPr>
            <p:ph type="sldNum" sz="quarter" idx="12"/>
          </p:nvPr>
        </p:nvSpPr>
        <p:spPr/>
        <p:txBody>
          <a:bodyPr/>
          <a:lstStyle/>
          <a:p>
            <a:fld id="{2CABF839-2AD5-4717-8E8A-D5C60AC7FB3A}" type="slidenum">
              <a:rPr lang="en-US" smtClean="0"/>
              <a:pPr/>
              <a:t>1</a:t>
            </a:fld>
            <a:endParaRPr lang="en-US" dirty="0"/>
          </a:p>
        </p:txBody>
      </p:sp>
      <p:sp>
        <p:nvSpPr>
          <p:cNvPr id="5" name="Footer Placeholder 4"/>
          <p:cNvSpPr>
            <a:spLocks noGrp="1"/>
          </p:cNvSpPr>
          <p:nvPr>
            <p:ph type="ftr" sz="quarter" idx="11"/>
          </p:nvPr>
        </p:nvSpPr>
        <p:spPr>
          <a:xfrm>
            <a:off x="2667000" y="6245225"/>
            <a:ext cx="4114800" cy="476250"/>
          </a:xfrm>
        </p:spPr>
        <p:txBody>
          <a:bodyPr/>
          <a:lstStyle/>
          <a:p>
            <a:r>
              <a:rPr lang="en-US" dirty="0" smtClean="0"/>
              <a:t>Copyright 2012 Kenneth M. Chipps Ph.D. www.chipps.com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CDP</a:t>
            </a:r>
            <a:endParaRPr lang="en-US" dirty="0"/>
          </a:p>
        </p:txBody>
      </p:sp>
      <p:sp>
        <p:nvSpPr>
          <p:cNvPr id="3" name="Content Placeholder 2"/>
          <p:cNvSpPr>
            <a:spLocks noGrp="1"/>
          </p:cNvSpPr>
          <p:nvPr>
            <p:ph idx="1"/>
          </p:nvPr>
        </p:nvSpPr>
        <p:spPr/>
        <p:txBody>
          <a:bodyPr/>
          <a:lstStyle/>
          <a:p>
            <a:r>
              <a:rPr lang="en-US" dirty="0" smtClean="0"/>
              <a:t>The next type of frame seen is </a:t>
            </a:r>
            <a:r>
              <a:rPr lang="en-US" dirty="0" smtClean="0"/>
              <a:t>a CDP – Cisco Discovery Protocol</a:t>
            </a:r>
            <a:r>
              <a:rPr lang="en-US" baseline="0" dirty="0" smtClean="0"/>
              <a:t> frame</a:t>
            </a:r>
          </a:p>
          <a:p>
            <a:r>
              <a:rPr lang="en-US" dirty="0" smtClean="0"/>
              <a:t>CDP is used by Cisco devices to find each other</a:t>
            </a:r>
          </a:p>
          <a:p>
            <a:r>
              <a:rPr lang="en-US" dirty="0" smtClean="0"/>
              <a:t>It also</a:t>
            </a:r>
            <a:r>
              <a:rPr lang="en-US" baseline="0" dirty="0" smtClean="0"/>
              <a:t> </a:t>
            </a:r>
            <a:r>
              <a:rPr lang="en-US" dirty="0" smtClean="0"/>
              <a:t>allows network management applications to discover Cisco devices</a:t>
            </a:r>
          </a:p>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dirty="0" smtClean="0"/>
              <a:t>CDP sends periodic messages to a multicast address</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10</a:t>
            </a:fld>
            <a:endParaRPr lang="en-US" dirty="0"/>
          </a:p>
        </p:txBody>
      </p:sp>
    </p:spTree>
    <p:extLst>
      <p:ext uri="{BB962C8B-B14F-4D97-AF65-F5344CB8AC3E}">
        <p14:creationId xmlns:p14="http://schemas.microsoft.com/office/powerpoint/2010/main" val="20857936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CDP</a:t>
            </a:r>
            <a:endParaRPr lang="en-US" dirty="0"/>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dirty="0" smtClean="0"/>
              <a:t>Each device also listens to the messages sent by other devices to learn about neighboring devices</a:t>
            </a:r>
          </a:p>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dirty="0" smtClean="0"/>
              <a:t>Here is an example of what it sends out</a:t>
            </a:r>
          </a:p>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dirty="0" smtClean="0"/>
              <a:t>And then some</a:t>
            </a:r>
            <a:r>
              <a:rPr lang="en-US" baseline="0" dirty="0" smtClean="0"/>
              <a:t> of the detail</a:t>
            </a:r>
            <a:endParaRPr lang="en-US" dirty="0" smtClean="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11</a:t>
            </a:fld>
            <a:endParaRPr lang="en-US" dirty="0"/>
          </a:p>
        </p:txBody>
      </p:sp>
    </p:spTree>
    <p:extLst>
      <p:ext uri="{BB962C8B-B14F-4D97-AF65-F5344CB8AC3E}">
        <p14:creationId xmlns:p14="http://schemas.microsoft.com/office/powerpoint/2010/main" val="1599291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12</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884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13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002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597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14</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43443"/>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916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15</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002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0832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16</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002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9321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CDP</a:t>
            </a:r>
            <a:endParaRPr lang="en-US" dirty="0"/>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sz="3200" dirty="0" smtClean="0">
                <a:solidFill>
                  <a:schemeClr val="tx1"/>
                </a:solidFill>
                <a:effectLst/>
                <a:latin typeface="+mn-lt"/>
                <a:ea typeface="+mn-ea"/>
                <a:cs typeface="+mn-cs"/>
              </a:rPr>
              <a:t>This is a normal frame for a Cisco switch</a:t>
            </a:r>
            <a:endParaRPr lang="en-US" sz="3200" dirty="0" smtClean="0">
              <a:effectLst/>
            </a:endParaRP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17</a:t>
            </a:fld>
            <a:endParaRPr lang="en-US" dirty="0"/>
          </a:p>
        </p:txBody>
      </p:sp>
    </p:spTree>
    <p:extLst>
      <p:ext uri="{BB962C8B-B14F-4D97-AF65-F5344CB8AC3E}">
        <p14:creationId xmlns:p14="http://schemas.microsoft.com/office/powerpoint/2010/main" val="42261380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a:t>
            </a:r>
            <a:endParaRPr lang="en-US" dirty="0"/>
          </a:p>
        </p:txBody>
      </p:sp>
      <p:sp>
        <p:nvSpPr>
          <p:cNvPr id="3" name="Content Placeholder 2"/>
          <p:cNvSpPr>
            <a:spLocks noGrp="1"/>
          </p:cNvSpPr>
          <p:nvPr>
            <p:ph idx="1"/>
          </p:nvPr>
        </p:nvSpPr>
        <p:spPr/>
        <p:txBody>
          <a:bodyPr/>
          <a:lstStyle/>
          <a:p>
            <a:r>
              <a:rPr lang="en-US" dirty="0" smtClean="0"/>
              <a:t>EAP – Extensible Authentication Protocol is used by</a:t>
            </a:r>
            <a:r>
              <a:rPr lang="en-US" baseline="0" dirty="0" smtClean="0"/>
              <a:t> the 802.1 standard to control access to a switch on a port basis</a:t>
            </a:r>
          </a:p>
          <a:p>
            <a:r>
              <a:rPr lang="en-US" baseline="0" dirty="0" smtClean="0"/>
              <a:t>In this case the end device does not need to authenticate so it goes away</a:t>
            </a:r>
          </a:p>
          <a:p>
            <a:r>
              <a:rPr lang="en-US" baseline="0" dirty="0" smtClean="0"/>
              <a:t>This is a normal frame for a Cisco switch</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18</a:t>
            </a:fld>
            <a:endParaRPr lang="en-US" dirty="0"/>
          </a:p>
        </p:txBody>
      </p:sp>
    </p:spTree>
    <p:extLst>
      <p:ext uri="{BB962C8B-B14F-4D97-AF65-F5344CB8AC3E}">
        <p14:creationId xmlns:p14="http://schemas.microsoft.com/office/powerpoint/2010/main" val="973953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19</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50529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See</a:t>
            </a:r>
            <a:r>
              <a:rPr lang="en-US" baseline="0" dirty="0" smtClean="0"/>
              <a:t> and examine the traffic typically seen at each stage of the operation of a local area network</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a:t>
            </a:fld>
            <a:endParaRPr lang="en-US" dirty="0"/>
          </a:p>
        </p:txBody>
      </p:sp>
    </p:spTree>
    <p:extLst>
      <p:ext uri="{BB962C8B-B14F-4D97-AF65-F5344CB8AC3E}">
        <p14:creationId xmlns:p14="http://schemas.microsoft.com/office/powerpoint/2010/main" val="33950070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STP</a:t>
            </a:r>
            <a:endParaRPr lang="en-US" dirty="0"/>
          </a:p>
        </p:txBody>
      </p:sp>
      <p:sp>
        <p:nvSpPr>
          <p:cNvPr id="3" name="Content Placeholder 2"/>
          <p:cNvSpPr>
            <a:spLocks noGrp="1"/>
          </p:cNvSpPr>
          <p:nvPr>
            <p:ph idx="1"/>
          </p:nvPr>
        </p:nvSpPr>
        <p:spPr/>
        <p:txBody>
          <a:bodyPr/>
          <a:lstStyle/>
          <a:p>
            <a:r>
              <a:rPr lang="en-US" dirty="0" smtClean="0"/>
              <a:t>Finally we get to a standard frame STP – Spanning Tree Protocol</a:t>
            </a:r>
          </a:p>
          <a:p>
            <a:pPr rtl="0" eaLnBrk="1" fontAlgn="base" hangingPunct="1"/>
            <a:r>
              <a:rPr lang="en-US" sz="3200" dirty="0" smtClean="0">
                <a:solidFill>
                  <a:schemeClr val="tx1"/>
                </a:solidFill>
                <a:effectLst/>
                <a:latin typeface="+mn-lt"/>
                <a:ea typeface="+mn-ea"/>
                <a:cs typeface="+mn-cs"/>
              </a:rPr>
              <a:t>802.1D is the IEEE specification for STP</a:t>
            </a:r>
            <a:endParaRPr lang="en-US" sz="3200" dirty="0" smtClean="0">
              <a:effectLst/>
            </a:endParaRPr>
          </a:p>
          <a:p>
            <a:pPr rtl="0" eaLnBrk="1" fontAlgn="base" hangingPunct="1"/>
            <a:r>
              <a:rPr lang="en-US" sz="3200" dirty="0" smtClean="0">
                <a:solidFill>
                  <a:schemeClr val="tx1"/>
                </a:solidFill>
                <a:effectLst/>
                <a:latin typeface="+mn-lt"/>
                <a:ea typeface="+mn-ea"/>
                <a:cs typeface="+mn-cs"/>
              </a:rPr>
              <a:t>STP creates a loop free path through the network by blocking unneeded ports from being used unless they are needed</a:t>
            </a:r>
            <a:endParaRPr lang="en-US" dirty="0" smtClean="0">
              <a:effectLst/>
            </a:endParaRP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20</a:t>
            </a:fld>
            <a:endParaRPr lang="en-US" dirty="0"/>
          </a:p>
        </p:txBody>
      </p:sp>
    </p:spTree>
    <p:extLst>
      <p:ext uri="{BB962C8B-B14F-4D97-AF65-F5344CB8AC3E}">
        <p14:creationId xmlns:p14="http://schemas.microsoft.com/office/powerpoint/2010/main" val="17428883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STP</a:t>
            </a:r>
            <a:endParaRPr lang="en-US" dirty="0"/>
          </a:p>
        </p:txBody>
      </p:sp>
      <p:sp>
        <p:nvSpPr>
          <p:cNvPr id="3" name="Content Placeholder 2"/>
          <p:cNvSpPr>
            <a:spLocks noGrp="1"/>
          </p:cNvSpPr>
          <p:nvPr>
            <p:ph idx="1"/>
          </p:nvPr>
        </p:nvSpPr>
        <p:spPr/>
        <p:txBody>
          <a:bodyPr/>
          <a:lstStyle/>
          <a:p>
            <a:pPr lvl="0"/>
            <a:r>
              <a:rPr lang="en-US" dirty="0" smtClean="0"/>
              <a:t>Even though Wireshark conveniently tells use this a STP frame it is really</a:t>
            </a:r>
            <a:r>
              <a:rPr lang="en-US" baseline="0" dirty="0" smtClean="0"/>
              <a:t> a Bridge Protocol Data Unit</a:t>
            </a:r>
          </a:p>
          <a:p>
            <a:r>
              <a:rPr lang="en-US" dirty="0" smtClean="0"/>
              <a:t>The BPDU is the type of frame that tells a switch at the other end that it is talking to a switch, and therefore must speak STP in order to arrange for a loop free network</a:t>
            </a:r>
          </a:p>
          <a:p>
            <a:r>
              <a:rPr lang="en-US" dirty="0" smtClean="0"/>
              <a:t>Let’s look at one</a:t>
            </a:r>
            <a:endParaRPr lang="en-US" dirty="0" smtClean="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21</a:t>
            </a:fld>
            <a:endParaRPr lang="en-US" dirty="0"/>
          </a:p>
        </p:txBody>
      </p:sp>
    </p:spTree>
    <p:extLst>
      <p:ext uri="{BB962C8B-B14F-4D97-AF65-F5344CB8AC3E}">
        <p14:creationId xmlns:p14="http://schemas.microsoft.com/office/powerpoint/2010/main" val="983528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BPDU</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22</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43443"/>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4971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STP</a:t>
            </a:r>
            <a:endParaRPr lang="en-US" dirty="0"/>
          </a:p>
        </p:txBody>
      </p:sp>
      <p:sp>
        <p:nvSpPr>
          <p:cNvPr id="3" name="Content Placeholder 2"/>
          <p:cNvSpPr>
            <a:spLocks noGrp="1"/>
          </p:cNvSpPr>
          <p:nvPr>
            <p:ph idx="1"/>
          </p:nvPr>
        </p:nvSpPr>
        <p:spPr/>
        <p:txBody>
          <a:bodyPr/>
          <a:lstStyle/>
          <a:p>
            <a:r>
              <a:rPr lang="en-US" dirty="0" smtClean="0"/>
              <a:t>These are normal frames on any switch</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23</a:t>
            </a:fld>
            <a:endParaRPr lang="en-US" dirty="0"/>
          </a:p>
        </p:txBody>
      </p:sp>
    </p:spTree>
    <p:extLst>
      <p:ext uri="{BB962C8B-B14F-4D97-AF65-F5344CB8AC3E}">
        <p14:creationId xmlns:p14="http://schemas.microsoft.com/office/powerpoint/2010/main" val="33426530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a:t>
            </a:r>
            <a:endParaRPr lang="en-US" dirty="0"/>
          </a:p>
        </p:txBody>
      </p:sp>
      <p:sp>
        <p:nvSpPr>
          <p:cNvPr id="3" name="Content Placeholder 2"/>
          <p:cNvSpPr>
            <a:spLocks noGrp="1"/>
          </p:cNvSpPr>
          <p:nvPr>
            <p:ph idx="1"/>
          </p:nvPr>
        </p:nvSpPr>
        <p:spPr/>
        <p:txBody>
          <a:bodyPr/>
          <a:lstStyle/>
          <a:p>
            <a:r>
              <a:rPr lang="en-US" sz="3200" dirty="0" smtClean="0"/>
              <a:t>The next frame seen is listed by Wireshark</a:t>
            </a:r>
            <a:r>
              <a:rPr lang="en-US" sz="3200" baseline="0" dirty="0" smtClean="0"/>
              <a:t> as a Loop</a:t>
            </a:r>
          </a:p>
          <a:p>
            <a:r>
              <a:rPr lang="en-US" sz="3200" b="0" cap="none" baseline="0" dirty="0" smtClean="0">
                <a:solidFill>
                  <a:schemeClr val="tx1"/>
                </a:solidFill>
                <a:effectLst/>
                <a:latin typeface="+mn-lt"/>
                <a:ea typeface="+mn-ea"/>
                <a:cs typeface="+mn-cs"/>
              </a:rPr>
              <a:t>These </a:t>
            </a:r>
            <a:r>
              <a:rPr lang="en-US" sz="3200" b="0" cap="none" dirty="0" smtClean="0">
                <a:solidFill>
                  <a:schemeClr val="tx1"/>
                </a:solidFill>
                <a:effectLst/>
                <a:latin typeface="+mn-lt"/>
                <a:ea typeface="+mn-ea"/>
                <a:cs typeface="+mn-cs"/>
              </a:rPr>
              <a:t>are layer 2 keepalives used by the switch to see if the port should be placed in a line protocol down position</a:t>
            </a:r>
          </a:p>
          <a:p>
            <a:r>
              <a:rPr lang="en-US" sz="3200" b="0" cap="none" dirty="0" smtClean="0">
                <a:solidFill>
                  <a:schemeClr val="tx1"/>
                </a:solidFill>
                <a:effectLst/>
                <a:latin typeface="+mn-lt"/>
                <a:ea typeface="+mn-ea"/>
                <a:cs typeface="+mn-cs"/>
              </a:rPr>
              <a:t>It does this when an interface misses three consecutive keepalives, the line protocol goes down</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24</a:t>
            </a:fld>
            <a:endParaRPr lang="en-US" dirty="0"/>
          </a:p>
        </p:txBody>
      </p:sp>
    </p:spTree>
    <p:extLst>
      <p:ext uri="{BB962C8B-B14F-4D97-AF65-F5344CB8AC3E}">
        <p14:creationId xmlns:p14="http://schemas.microsoft.com/office/powerpoint/2010/main" val="3932560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a:t>
            </a:r>
            <a:endParaRPr lang="en-US" dirty="0"/>
          </a:p>
        </p:txBody>
      </p:sp>
      <p:sp>
        <p:nvSpPr>
          <p:cNvPr id="3" name="Content Placeholder 2"/>
          <p:cNvSpPr>
            <a:spLocks noGrp="1"/>
          </p:cNvSpPr>
          <p:nvPr>
            <p:ph idx="1"/>
          </p:nvPr>
        </p:nvSpPr>
        <p:spPr/>
        <p:txBody>
          <a:bodyPr/>
          <a:lstStyle/>
          <a:p>
            <a:r>
              <a:rPr lang="en-US" sz="3200" b="0" cap="none" dirty="0" smtClean="0">
                <a:solidFill>
                  <a:schemeClr val="tx1"/>
                </a:solidFill>
                <a:effectLst/>
                <a:latin typeface="+mn-lt"/>
                <a:ea typeface="+mn-ea"/>
                <a:cs typeface="+mn-cs"/>
              </a:rPr>
              <a:t>These</a:t>
            </a:r>
            <a:r>
              <a:rPr lang="en-US" sz="3200" b="0" cap="none" baseline="0" dirty="0" smtClean="0">
                <a:solidFill>
                  <a:schemeClr val="tx1"/>
                </a:solidFill>
                <a:effectLst/>
                <a:latin typeface="+mn-lt"/>
                <a:ea typeface="+mn-ea"/>
                <a:cs typeface="+mn-cs"/>
              </a:rPr>
              <a:t> go out every minute</a:t>
            </a:r>
          </a:p>
          <a:p>
            <a:r>
              <a:rPr lang="en-US" sz="3200" b="0" cap="none" baseline="0" dirty="0" smtClean="0">
                <a:solidFill>
                  <a:schemeClr val="tx1"/>
                </a:solidFill>
                <a:effectLst/>
                <a:latin typeface="+mn-lt"/>
                <a:ea typeface="+mn-ea"/>
                <a:cs typeface="+mn-cs"/>
              </a:rPr>
              <a:t>Notice that the source and destination MAC addresses are the same</a:t>
            </a:r>
          </a:p>
          <a:p>
            <a:r>
              <a:rPr lang="en-US" sz="3200" b="0" cap="none" baseline="0" dirty="0" smtClean="0">
                <a:solidFill>
                  <a:schemeClr val="tx1"/>
                </a:solidFill>
                <a:effectLst/>
                <a:latin typeface="+mn-lt"/>
                <a:ea typeface="+mn-ea"/>
                <a:cs typeface="+mn-cs"/>
              </a:rPr>
              <a:t>This is a normal frame for a Cisco switch</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25</a:t>
            </a:fld>
            <a:endParaRPr lang="en-US" dirty="0"/>
          </a:p>
        </p:txBody>
      </p:sp>
    </p:spTree>
    <p:extLst>
      <p:ext uri="{BB962C8B-B14F-4D97-AF65-F5344CB8AC3E}">
        <p14:creationId xmlns:p14="http://schemas.microsoft.com/office/powerpoint/2010/main" val="30460838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96866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Frames on Cisco Switches</a:t>
            </a:r>
            <a:endParaRPr lang="en-US" dirty="0"/>
          </a:p>
        </p:txBody>
      </p:sp>
      <p:sp>
        <p:nvSpPr>
          <p:cNvPr id="3" name="Content Placeholder 2"/>
          <p:cNvSpPr>
            <a:spLocks noGrp="1"/>
          </p:cNvSpPr>
          <p:nvPr>
            <p:ph idx="1"/>
          </p:nvPr>
        </p:nvSpPr>
        <p:spPr/>
        <p:txBody>
          <a:bodyPr/>
          <a:lstStyle/>
          <a:p>
            <a:r>
              <a:rPr lang="en-US" dirty="0" smtClean="0"/>
              <a:t>Notice</a:t>
            </a:r>
            <a:r>
              <a:rPr lang="en-US" baseline="0" dirty="0" smtClean="0"/>
              <a:t> that we have seen five different types of layer 2 frames generated by this switch</a:t>
            </a:r>
          </a:p>
          <a:p>
            <a:r>
              <a:rPr lang="en-US" baseline="0" dirty="0" smtClean="0"/>
              <a:t>Of the five four are proprietary to Cisco</a:t>
            </a:r>
          </a:p>
          <a:p>
            <a:r>
              <a:rPr lang="en-US" baseline="0" dirty="0" smtClean="0"/>
              <a:t>Only STP performs a standardized function</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27</a:t>
            </a:fld>
            <a:endParaRPr lang="en-US" dirty="0"/>
          </a:p>
        </p:txBody>
      </p:sp>
    </p:spTree>
    <p:extLst>
      <p:ext uri="{BB962C8B-B14F-4D97-AF65-F5344CB8AC3E}">
        <p14:creationId xmlns:p14="http://schemas.microsoft.com/office/powerpoint/2010/main" val="2337090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Frames on Cisco Switches</a:t>
            </a:r>
            <a:endParaRPr lang="en-US" dirty="0"/>
          </a:p>
        </p:txBody>
      </p:sp>
      <p:sp>
        <p:nvSpPr>
          <p:cNvPr id="3" name="Content Placeholder 2"/>
          <p:cNvSpPr>
            <a:spLocks noGrp="1"/>
          </p:cNvSpPr>
          <p:nvPr>
            <p:ph idx="1"/>
          </p:nvPr>
        </p:nvSpPr>
        <p:spPr/>
        <p:txBody>
          <a:bodyPr/>
          <a:lstStyle/>
          <a:p>
            <a:r>
              <a:rPr lang="en-US" baseline="0" dirty="0" smtClean="0"/>
              <a:t>STP should be run on a switch by default even it is not needed just in case something other than an end device is plugged into one of  the switch ports so there cannot be a loop in the network in that case</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28</a:t>
            </a:fld>
            <a:endParaRPr lang="en-US" dirty="0"/>
          </a:p>
        </p:txBody>
      </p:sp>
    </p:spTree>
    <p:extLst>
      <p:ext uri="{BB962C8B-B14F-4D97-AF65-F5344CB8AC3E}">
        <p14:creationId xmlns:p14="http://schemas.microsoft.com/office/powerpoint/2010/main" val="3291521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Frames on Cisco Switches</a:t>
            </a:r>
            <a:endParaRPr lang="en-US" dirty="0"/>
          </a:p>
        </p:txBody>
      </p:sp>
      <p:sp>
        <p:nvSpPr>
          <p:cNvPr id="3" name="Content Placeholder 2"/>
          <p:cNvSpPr>
            <a:spLocks noGrp="1"/>
          </p:cNvSpPr>
          <p:nvPr>
            <p:ph idx="1"/>
          </p:nvPr>
        </p:nvSpPr>
        <p:spPr/>
        <p:txBody>
          <a:bodyPr/>
          <a:lstStyle/>
          <a:p>
            <a:r>
              <a:rPr lang="en-US" baseline="0" dirty="0" smtClean="0"/>
              <a:t>Modern switches produce a lot of unneeded traffic</a:t>
            </a:r>
          </a:p>
          <a:p>
            <a:r>
              <a:rPr lang="en-US" baseline="0" dirty="0" smtClean="0"/>
              <a:t>This is one reason the broadcast domain will at some point need to be subdivided as the number of users on the LAN grows</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29</a:t>
            </a:fld>
            <a:endParaRPr lang="en-US" dirty="0"/>
          </a:p>
        </p:txBody>
      </p:sp>
    </p:spTree>
    <p:extLst>
      <p:ext uri="{BB962C8B-B14F-4D97-AF65-F5344CB8AC3E}">
        <p14:creationId xmlns:p14="http://schemas.microsoft.com/office/powerpoint/2010/main" val="615691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Frames Seen on Networks</a:t>
            </a:r>
            <a:endParaRPr lang="en-US" dirty="0"/>
          </a:p>
        </p:txBody>
      </p:sp>
      <p:sp>
        <p:nvSpPr>
          <p:cNvPr id="3" name="Content Placeholder 2"/>
          <p:cNvSpPr>
            <a:spLocks noGrp="1"/>
          </p:cNvSpPr>
          <p:nvPr>
            <p:ph idx="1"/>
          </p:nvPr>
        </p:nvSpPr>
        <p:spPr/>
        <p:txBody>
          <a:bodyPr/>
          <a:lstStyle/>
          <a:p>
            <a:r>
              <a:rPr lang="en-US" baseline="0" dirty="0" smtClean="0"/>
              <a:t>The are many easily recognized frames seen traveling around local area networks</a:t>
            </a:r>
          </a:p>
          <a:p>
            <a:r>
              <a:rPr lang="en-US" baseline="0" dirty="0" smtClean="0"/>
              <a:t>There are also some strange ones most people just ignore</a:t>
            </a:r>
          </a:p>
          <a:p>
            <a:r>
              <a:rPr lang="en-US" baseline="0" dirty="0" smtClean="0"/>
              <a:t>In this presentation we will examine in detail both types</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Grade Switch</a:t>
            </a:r>
            <a:endParaRPr lang="en-US" dirty="0"/>
          </a:p>
        </p:txBody>
      </p:sp>
      <p:sp>
        <p:nvSpPr>
          <p:cNvPr id="3" name="Content Placeholder 2"/>
          <p:cNvSpPr>
            <a:spLocks noGrp="1"/>
          </p:cNvSpPr>
          <p:nvPr>
            <p:ph idx="1"/>
          </p:nvPr>
        </p:nvSpPr>
        <p:spPr/>
        <p:txBody>
          <a:bodyPr/>
          <a:lstStyle/>
          <a:p>
            <a:r>
              <a:rPr lang="en-US" dirty="0" smtClean="0"/>
              <a:t>In comparison let’s look at a Cisco Linksys consumer</a:t>
            </a:r>
            <a:r>
              <a:rPr lang="en-US" baseline="0" dirty="0" smtClean="0"/>
              <a:t> grade switch</a:t>
            </a:r>
          </a:p>
          <a:p>
            <a:r>
              <a:rPr lang="en-US" baseline="0" dirty="0" smtClean="0"/>
              <a:t>This is called a</a:t>
            </a:r>
          </a:p>
          <a:p>
            <a:pPr lvl="1"/>
            <a:r>
              <a:rPr lang="en-US" dirty="0" smtClean="0"/>
              <a:t>Etherfast 10/100</a:t>
            </a:r>
          </a:p>
          <a:p>
            <a:pPr lvl="1"/>
            <a:r>
              <a:rPr lang="en-US" dirty="0" smtClean="0"/>
              <a:t>5-Port Workgroup Switch</a:t>
            </a:r>
          </a:p>
          <a:p>
            <a:pPr lvl="0"/>
            <a:r>
              <a:rPr lang="en-US" dirty="0" smtClean="0"/>
              <a:t>The Wireshark capture shows no traffic generated</a:t>
            </a:r>
            <a:r>
              <a:rPr lang="en-US" baseline="0" dirty="0" smtClean="0"/>
              <a:t> by the switch itself</a:t>
            </a:r>
            <a:endParaRPr lang="en-US" dirty="0" smtClean="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30</a:t>
            </a:fld>
            <a:endParaRPr lang="en-US" dirty="0"/>
          </a:p>
        </p:txBody>
      </p:sp>
    </p:spTree>
    <p:extLst>
      <p:ext uri="{BB962C8B-B14F-4D97-AF65-F5344CB8AC3E}">
        <p14:creationId xmlns:p14="http://schemas.microsoft.com/office/powerpoint/2010/main" val="33897985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Grade Switch</a:t>
            </a:r>
            <a:endParaRPr lang="en-US" dirty="0"/>
          </a:p>
        </p:txBody>
      </p:sp>
      <p:sp>
        <p:nvSpPr>
          <p:cNvPr id="3" name="Content Placeholder 2"/>
          <p:cNvSpPr>
            <a:spLocks noGrp="1"/>
          </p:cNvSpPr>
          <p:nvPr>
            <p:ph idx="1"/>
          </p:nvPr>
        </p:nvSpPr>
        <p:spPr/>
        <p:txBody>
          <a:bodyPr/>
          <a:lstStyle/>
          <a:p>
            <a:pPr lvl="0"/>
            <a:r>
              <a:rPr lang="en-US" dirty="0" smtClean="0"/>
              <a:t>It does not look very switchy to me as there are not even any BPDU</a:t>
            </a:r>
            <a:r>
              <a:rPr lang="en-US" baseline="0" dirty="0" smtClean="0"/>
              <a:t>s flying around</a:t>
            </a:r>
          </a:p>
          <a:p>
            <a:r>
              <a:rPr lang="en-US" dirty="0" smtClean="0"/>
              <a:t>What if we link this consumer grade switch to the Cisco 2950</a:t>
            </a:r>
          </a:p>
          <a:p>
            <a:r>
              <a:rPr lang="en-US" dirty="0" smtClean="0"/>
              <a:t>The Cisco switch</a:t>
            </a:r>
            <a:r>
              <a:rPr lang="en-US" baseline="0" dirty="0" smtClean="0"/>
              <a:t> busily sends out BPDUs, but the Cisco Linksys switch still says nothing</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31</a:t>
            </a:fld>
            <a:endParaRPr lang="en-US" dirty="0"/>
          </a:p>
        </p:txBody>
      </p:sp>
    </p:spTree>
    <p:extLst>
      <p:ext uri="{BB962C8B-B14F-4D97-AF65-F5344CB8AC3E}">
        <p14:creationId xmlns:p14="http://schemas.microsoft.com/office/powerpoint/2010/main" val="896947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Grade Switch</a:t>
            </a:r>
            <a:endParaRPr lang="en-US" dirty="0"/>
          </a:p>
        </p:txBody>
      </p:sp>
      <p:sp>
        <p:nvSpPr>
          <p:cNvPr id="3" name="Content Placeholder 2"/>
          <p:cNvSpPr>
            <a:spLocks noGrp="1"/>
          </p:cNvSpPr>
          <p:nvPr>
            <p:ph idx="1"/>
          </p:nvPr>
        </p:nvSpPr>
        <p:spPr/>
        <p:txBody>
          <a:bodyPr/>
          <a:lstStyle/>
          <a:p>
            <a:r>
              <a:rPr lang="en-US" baseline="0" dirty="0" smtClean="0"/>
              <a:t>This is how loops and broadcast storms appear on a network</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32</a:t>
            </a:fld>
            <a:endParaRPr lang="en-US" dirty="0"/>
          </a:p>
        </p:txBody>
      </p:sp>
    </p:spTree>
    <p:extLst>
      <p:ext uri="{BB962C8B-B14F-4D97-AF65-F5344CB8AC3E}">
        <p14:creationId xmlns:p14="http://schemas.microsoft.com/office/powerpoint/2010/main" val="3246684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Old Hub</a:t>
            </a:r>
            <a:endParaRPr lang="en-US" dirty="0"/>
          </a:p>
        </p:txBody>
      </p:sp>
      <p:sp>
        <p:nvSpPr>
          <p:cNvPr id="3" name="Content Placeholder 2"/>
          <p:cNvSpPr>
            <a:spLocks noGrp="1"/>
          </p:cNvSpPr>
          <p:nvPr>
            <p:ph idx="1"/>
          </p:nvPr>
        </p:nvSpPr>
        <p:spPr/>
        <p:txBody>
          <a:bodyPr/>
          <a:lstStyle/>
          <a:p>
            <a:r>
              <a:rPr lang="en-US" baseline="0" dirty="0" smtClean="0"/>
              <a:t>Let’s try a genuine hub</a:t>
            </a:r>
          </a:p>
          <a:p>
            <a:r>
              <a:rPr lang="en-US" baseline="0" dirty="0" smtClean="0"/>
              <a:t>The result is as expected</a:t>
            </a:r>
          </a:p>
          <a:p>
            <a:r>
              <a:rPr lang="en-US" baseline="0" dirty="0" smtClean="0"/>
              <a:t>The hub as was the case with the consumer grade switch generates no traffic</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33</a:t>
            </a:fld>
            <a:endParaRPr lang="en-US" dirty="0"/>
          </a:p>
        </p:txBody>
      </p:sp>
    </p:spTree>
    <p:extLst>
      <p:ext uri="{BB962C8B-B14F-4D97-AF65-F5344CB8AC3E}">
        <p14:creationId xmlns:p14="http://schemas.microsoft.com/office/powerpoint/2010/main" val="28853636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DLink</a:t>
            </a:r>
            <a:r>
              <a:rPr lang="en-US" baseline="0" dirty="0" smtClean="0"/>
              <a:t> Non-Consumer Switch</a:t>
            </a:r>
            <a:endParaRPr lang="en-US" dirty="0"/>
          </a:p>
        </p:txBody>
      </p:sp>
      <p:sp>
        <p:nvSpPr>
          <p:cNvPr id="3" name="Content Placeholder 2"/>
          <p:cNvSpPr>
            <a:spLocks noGrp="1"/>
          </p:cNvSpPr>
          <p:nvPr>
            <p:ph idx="1"/>
          </p:nvPr>
        </p:nvSpPr>
        <p:spPr/>
        <p:txBody>
          <a:bodyPr/>
          <a:lstStyle/>
          <a:p>
            <a:r>
              <a:rPr lang="en-US" dirty="0" smtClean="0"/>
              <a:t>How about one in between</a:t>
            </a:r>
          </a:p>
          <a:p>
            <a:r>
              <a:rPr lang="en-US" dirty="0" smtClean="0"/>
              <a:t>A DLink CGS-1224T Web Smart Switch appears to be a real switch that could</a:t>
            </a:r>
            <a:r>
              <a:rPr lang="en-US" baseline="0" dirty="0" smtClean="0"/>
              <a:t> be used in a production environment</a:t>
            </a:r>
          </a:p>
          <a:p>
            <a:r>
              <a:rPr lang="en-US" baseline="0" dirty="0" smtClean="0"/>
              <a:t>But Wireshark shows that nothing emanates from this switch</a:t>
            </a:r>
          </a:p>
          <a:p>
            <a:r>
              <a:rPr lang="en-US" baseline="0" dirty="0" smtClean="0"/>
              <a:t>Not even BPDUs</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34</a:t>
            </a:fld>
            <a:endParaRPr lang="en-US" dirty="0"/>
          </a:p>
        </p:txBody>
      </p:sp>
    </p:spTree>
    <p:extLst>
      <p:ext uri="{BB962C8B-B14F-4D97-AF65-F5344CB8AC3E}">
        <p14:creationId xmlns:p14="http://schemas.microsoft.com/office/powerpoint/2010/main" val="9612776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DLink Non-Consumer Switch</a:t>
            </a:r>
          </a:p>
        </p:txBody>
      </p:sp>
      <p:sp>
        <p:nvSpPr>
          <p:cNvPr id="3" name="Content Placeholder 2"/>
          <p:cNvSpPr>
            <a:spLocks noGrp="1"/>
          </p:cNvSpPr>
          <p:nvPr>
            <p:ph idx="1"/>
          </p:nvPr>
        </p:nvSpPr>
        <p:spPr/>
        <p:txBody>
          <a:bodyPr/>
          <a:lstStyle/>
          <a:p>
            <a:r>
              <a:rPr lang="en-US" baseline="0" dirty="0" smtClean="0"/>
              <a:t>The manual for the switch says</a:t>
            </a:r>
            <a:endParaRPr lang="en-US" dirty="0" smtClean="0"/>
          </a:p>
          <a:p>
            <a:pPr lvl="1"/>
            <a:r>
              <a:rPr lang="en-US" dirty="0" smtClean="0"/>
              <a:t>By default, Spanning Tree is disabled</a:t>
            </a:r>
          </a:p>
          <a:p>
            <a:pPr lvl="1"/>
            <a:r>
              <a:rPr lang="en-US" dirty="0" smtClean="0"/>
              <a:t>If enabled, the Switch will listen for BPDU packets and its accompanying Hello packet</a:t>
            </a:r>
          </a:p>
          <a:p>
            <a:pPr lvl="1"/>
            <a:r>
              <a:rPr lang="en-US" dirty="0" smtClean="0"/>
              <a:t>BPDU packets are sent even if a BPDU packet was not received</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35</a:t>
            </a:fld>
            <a:endParaRPr lang="en-US" dirty="0"/>
          </a:p>
        </p:txBody>
      </p:sp>
    </p:spTree>
    <p:extLst>
      <p:ext uri="{BB962C8B-B14F-4D97-AF65-F5344CB8AC3E}">
        <p14:creationId xmlns:p14="http://schemas.microsoft.com/office/powerpoint/2010/main" val="1328437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2950 to 2950</a:t>
            </a:r>
            <a:endParaRPr lang="en-US" dirty="0"/>
          </a:p>
        </p:txBody>
      </p:sp>
      <p:sp>
        <p:nvSpPr>
          <p:cNvPr id="3" name="Content Placeholder 2"/>
          <p:cNvSpPr>
            <a:spLocks noGrp="1"/>
          </p:cNvSpPr>
          <p:nvPr>
            <p:ph idx="1"/>
          </p:nvPr>
        </p:nvSpPr>
        <p:spPr/>
        <p:txBody>
          <a:bodyPr/>
          <a:lstStyle/>
          <a:p>
            <a:pPr lvl="0"/>
            <a:r>
              <a:rPr lang="en-US" dirty="0" smtClean="0"/>
              <a:t>Finally let’s look at two Cisco 2950s uplinked</a:t>
            </a:r>
            <a:r>
              <a:rPr lang="en-US" baseline="0" dirty="0" smtClean="0"/>
              <a:t> to each other</a:t>
            </a:r>
          </a:p>
          <a:p>
            <a:pPr lvl="0"/>
            <a:r>
              <a:rPr lang="en-US" baseline="0" dirty="0" smtClean="0"/>
              <a:t>The capture is done by plugging the cable for the NIC Wireshark is capturing to one 2950 and then to the other 2950</a:t>
            </a:r>
          </a:p>
          <a:p>
            <a:pPr lvl="0"/>
            <a:r>
              <a:rPr lang="en-US" baseline="0" dirty="0" smtClean="0"/>
              <a:t>As expected from a proper switch we see BPDUs from both switches by default</a:t>
            </a:r>
            <a:endParaRPr lang="en-US" dirty="0" smtClean="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36</a:t>
            </a:fld>
            <a:endParaRPr lang="en-US" dirty="0"/>
          </a:p>
        </p:txBody>
      </p:sp>
    </p:spTree>
    <p:extLst>
      <p:ext uri="{BB962C8B-B14F-4D97-AF65-F5344CB8AC3E}">
        <p14:creationId xmlns:p14="http://schemas.microsoft.com/office/powerpoint/2010/main" val="29982780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a Switch Not a Switch</a:t>
            </a:r>
            <a:endParaRPr lang="en-US" dirty="0"/>
          </a:p>
        </p:txBody>
      </p:sp>
      <p:sp>
        <p:nvSpPr>
          <p:cNvPr id="3" name="Content Placeholder 2"/>
          <p:cNvSpPr>
            <a:spLocks noGrp="1"/>
          </p:cNvSpPr>
          <p:nvPr>
            <p:ph idx="1"/>
          </p:nvPr>
        </p:nvSpPr>
        <p:spPr/>
        <p:txBody>
          <a:bodyPr/>
          <a:lstStyle/>
          <a:p>
            <a:pPr lvl="0"/>
            <a:r>
              <a:rPr lang="en-US" dirty="0" smtClean="0"/>
              <a:t>As</a:t>
            </a:r>
            <a:r>
              <a:rPr lang="en-US" baseline="0" dirty="0" smtClean="0"/>
              <a:t> we have seen sometimes what appears to be a switch is not a switch as we would understand such a thing</a:t>
            </a:r>
            <a:endParaRPr lang="en-US" dirty="0" smtClean="0"/>
          </a:p>
          <a:p>
            <a:pPr lvl="0"/>
            <a:r>
              <a:rPr lang="en-US" dirty="0" smtClean="0"/>
              <a:t>One must be careful about what one places on a network</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37</a:t>
            </a:fld>
            <a:endParaRPr lang="en-US" dirty="0"/>
          </a:p>
        </p:txBody>
      </p:sp>
    </p:spTree>
    <p:extLst>
      <p:ext uri="{BB962C8B-B14F-4D97-AF65-F5344CB8AC3E}">
        <p14:creationId xmlns:p14="http://schemas.microsoft.com/office/powerpoint/2010/main" val="2575734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With One</a:t>
            </a:r>
            <a:r>
              <a:rPr lang="en-US" baseline="0" dirty="0" smtClean="0"/>
              <a:t> Device</a:t>
            </a:r>
            <a:endParaRPr lang="en-US" dirty="0"/>
          </a:p>
        </p:txBody>
      </p:sp>
      <p:sp>
        <p:nvSpPr>
          <p:cNvPr id="3" name="Content Placeholder 2"/>
          <p:cNvSpPr>
            <a:spLocks noGrp="1"/>
          </p:cNvSpPr>
          <p:nvPr>
            <p:ph idx="1"/>
          </p:nvPr>
        </p:nvSpPr>
        <p:spPr/>
        <p:txBody>
          <a:bodyPr/>
          <a:lstStyle/>
          <a:p>
            <a:r>
              <a:rPr lang="en-US" dirty="0" smtClean="0"/>
              <a:t>As</a:t>
            </a:r>
            <a:r>
              <a:rPr lang="en-US" baseline="0" dirty="0" smtClean="0"/>
              <a:t> we have seen leaving out all of the proprietary Cisco layer 2 traffic leaves us with only BPDUs on a properly configured switch</a:t>
            </a:r>
          </a:p>
          <a:p>
            <a:r>
              <a:rPr lang="en-US" baseline="0" dirty="0" smtClean="0"/>
              <a:t>So the normal traffic one would expect to see on a switch is just Spanning Tree Protocol frames</a:t>
            </a:r>
            <a:endParaRPr lang="en-US" dirty="0" smtClean="0"/>
          </a:p>
          <a:p>
            <a:r>
              <a:rPr lang="en-US" dirty="0" smtClean="0"/>
              <a:t>Let’s start adding devices to see if any additional traffic appears</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38</a:t>
            </a:fld>
            <a:endParaRPr lang="en-US" dirty="0"/>
          </a:p>
        </p:txBody>
      </p:sp>
    </p:spTree>
    <p:extLst>
      <p:ext uri="{BB962C8B-B14F-4D97-AF65-F5344CB8AC3E}">
        <p14:creationId xmlns:p14="http://schemas.microsoft.com/office/powerpoint/2010/main" val="2874317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a:t>
            </a:r>
            <a:r>
              <a:rPr lang="en-US" baseline="0" dirty="0" smtClean="0"/>
              <a:t> With One Device</a:t>
            </a:r>
            <a:endParaRPr lang="en-US" dirty="0"/>
          </a:p>
        </p:txBody>
      </p:sp>
      <p:sp>
        <p:nvSpPr>
          <p:cNvPr id="3" name="Content Placeholder 2"/>
          <p:cNvSpPr>
            <a:spLocks noGrp="1"/>
          </p:cNvSpPr>
          <p:nvPr>
            <p:ph idx="1"/>
          </p:nvPr>
        </p:nvSpPr>
        <p:spPr/>
        <p:txBody>
          <a:bodyPr/>
          <a:lstStyle/>
          <a:p>
            <a:r>
              <a:rPr lang="en-US" dirty="0" smtClean="0"/>
              <a:t>Now</a:t>
            </a:r>
            <a:r>
              <a:rPr lang="en-US" baseline="0" dirty="0" smtClean="0"/>
              <a:t> we will add a single PC</a:t>
            </a:r>
          </a:p>
          <a:p>
            <a:r>
              <a:rPr lang="en-US" baseline="0" dirty="0" smtClean="0"/>
              <a:t>This is Windows 7 Ultimate 64 bit PC connected to a Cisco 2950 switch</a:t>
            </a:r>
          </a:p>
          <a:p>
            <a:r>
              <a:rPr lang="en-US" baseline="0" dirty="0" smtClean="0"/>
              <a:t>In this example the NIC has been disabled</a:t>
            </a:r>
          </a:p>
          <a:p>
            <a:r>
              <a:rPr lang="en-US" baseline="0" dirty="0" smtClean="0"/>
              <a:t>When enabled with the capture running we will see the traffic it generates as unicast, multicast, and broadcast traffic as well as the switch generated frames</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39</a:t>
            </a:fld>
            <a:endParaRPr lang="en-US" dirty="0"/>
          </a:p>
        </p:txBody>
      </p:sp>
    </p:spTree>
    <p:extLst>
      <p:ext uri="{BB962C8B-B14F-4D97-AF65-F5344CB8AC3E}">
        <p14:creationId xmlns:p14="http://schemas.microsoft.com/office/powerpoint/2010/main" val="1268523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Frames</a:t>
            </a:r>
            <a:r>
              <a:rPr lang="en-US" baseline="0" dirty="0" smtClean="0"/>
              <a:t> Seen on Networks</a:t>
            </a:r>
            <a:endParaRPr lang="en-US" dirty="0"/>
          </a:p>
        </p:txBody>
      </p:sp>
      <p:sp>
        <p:nvSpPr>
          <p:cNvPr id="3" name="Content Placeholder 2"/>
          <p:cNvSpPr>
            <a:spLocks noGrp="1"/>
          </p:cNvSpPr>
          <p:nvPr>
            <p:ph idx="1"/>
          </p:nvPr>
        </p:nvSpPr>
        <p:spPr/>
        <p:txBody>
          <a:bodyPr/>
          <a:lstStyle/>
          <a:p>
            <a:r>
              <a:rPr lang="en-US" baseline="0" dirty="0" smtClean="0"/>
              <a:t>After all how do you know if a network is well or sick if you do not know what it should look like when it is operating normally</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4</a:t>
            </a:fld>
            <a:endParaRPr lang="en-US" dirty="0"/>
          </a:p>
        </p:txBody>
      </p:sp>
    </p:spTree>
    <p:extLst>
      <p:ext uri="{BB962C8B-B14F-4D97-AF65-F5344CB8AC3E}">
        <p14:creationId xmlns:p14="http://schemas.microsoft.com/office/powerpoint/2010/main" val="203651891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With One Device</a:t>
            </a:r>
          </a:p>
        </p:txBody>
      </p:sp>
      <p:sp>
        <p:nvSpPr>
          <p:cNvPr id="3" name="Content Placeholder 2"/>
          <p:cNvSpPr>
            <a:spLocks noGrp="1"/>
          </p:cNvSpPr>
          <p:nvPr>
            <p:ph idx="1"/>
          </p:nvPr>
        </p:nvSpPr>
        <p:spPr/>
        <p:txBody>
          <a:bodyPr/>
          <a:lstStyle/>
          <a:p>
            <a:r>
              <a:rPr lang="en-US" baseline="0" dirty="0" smtClean="0"/>
              <a:t>The switch has been running for a minute or so</a:t>
            </a:r>
          </a:p>
          <a:p>
            <a:r>
              <a:rPr lang="en-US" baseline="0" dirty="0" smtClean="0"/>
              <a:t>Here is what we see</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40</a:t>
            </a:fld>
            <a:endParaRPr lang="en-US" dirty="0"/>
          </a:p>
        </p:txBody>
      </p:sp>
    </p:spTree>
    <p:extLst>
      <p:ext uri="{BB962C8B-B14F-4D97-AF65-F5344CB8AC3E}">
        <p14:creationId xmlns:p14="http://schemas.microsoft.com/office/powerpoint/2010/main" val="2375971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With One Device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41</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43443"/>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47906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With One Device</a:t>
            </a:r>
          </a:p>
        </p:txBody>
      </p:sp>
      <p:sp>
        <p:nvSpPr>
          <p:cNvPr id="3" name="Content Placeholder 2"/>
          <p:cNvSpPr>
            <a:spLocks noGrp="1"/>
          </p:cNvSpPr>
          <p:nvPr>
            <p:ph idx="1"/>
          </p:nvPr>
        </p:nvSpPr>
        <p:spPr/>
        <p:txBody>
          <a:bodyPr/>
          <a:lstStyle/>
          <a:p>
            <a:r>
              <a:rPr lang="en-US" dirty="0" smtClean="0"/>
              <a:t>If we filter for just the traffic generated by the PC’s NIC we see</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42</a:t>
            </a:fld>
            <a:endParaRPr lang="en-US" dirty="0"/>
          </a:p>
        </p:txBody>
      </p:sp>
    </p:spTree>
    <p:extLst>
      <p:ext uri="{BB962C8B-B14F-4D97-AF65-F5344CB8AC3E}">
        <p14:creationId xmlns:p14="http://schemas.microsoft.com/office/powerpoint/2010/main" val="22203220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With One Device</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43</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43443"/>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5324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With One Device</a:t>
            </a:r>
          </a:p>
        </p:txBody>
      </p:sp>
      <p:sp>
        <p:nvSpPr>
          <p:cNvPr id="3" name="Content Placeholder 2"/>
          <p:cNvSpPr>
            <a:spLocks noGrp="1"/>
          </p:cNvSpPr>
          <p:nvPr>
            <p:ph idx="1"/>
          </p:nvPr>
        </p:nvSpPr>
        <p:spPr/>
        <p:txBody>
          <a:bodyPr/>
          <a:lstStyle/>
          <a:p>
            <a:r>
              <a:rPr lang="en-US" dirty="0" smtClean="0"/>
              <a:t>There is a lot more variety now</a:t>
            </a:r>
          </a:p>
          <a:p>
            <a:r>
              <a:rPr lang="en-US" dirty="0" smtClean="0"/>
              <a:t>Let’s examine</a:t>
            </a:r>
            <a:r>
              <a:rPr lang="en-US" baseline="0" dirty="0" smtClean="0"/>
              <a:t> these new frame types from the top</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44</a:t>
            </a:fld>
            <a:endParaRPr lang="en-US" dirty="0"/>
          </a:p>
        </p:txBody>
      </p:sp>
    </p:spTree>
    <p:extLst>
      <p:ext uri="{BB962C8B-B14F-4D97-AF65-F5344CB8AC3E}">
        <p14:creationId xmlns:p14="http://schemas.microsoft.com/office/powerpoint/2010/main" val="11044585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NBNS</a:t>
            </a:r>
            <a:endParaRPr lang="en-US" dirty="0"/>
          </a:p>
        </p:txBody>
      </p:sp>
      <p:sp>
        <p:nvSpPr>
          <p:cNvPr id="3" name="Content Placeholder 2"/>
          <p:cNvSpPr>
            <a:spLocks noGrp="1"/>
          </p:cNvSpPr>
          <p:nvPr>
            <p:ph idx="1"/>
          </p:nvPr>
        </p:nvSpPr>
        <p:spPr/>
        <p:txBody>
          <a:bodyPr/>
          <a:lstStyle/>
          <a:p>
            <a:r>
              <a:rPr lang="en-US" dirty="0" smtClean="0"/>
              <a:t>Ah, NBNS the NetBIOS service or in this case the NetBIOS over</a:t>
            </a:r>
            <a:r>
              <a:rPr lang="en-US" baseline="0" dirty="0" smtClean="0"/>
              <a:t> TCP/IP</a:t>
            </a:r>
            <a:r>
              <a:rPr lang="en-US" dirty="0" smtClean="0"/>
              <a:t> service that has never worked properly from the beginning of time to date</a:t>
            </a:r>
          </a:p>
          <a:p>
            <a:r>
              <a:rPr lang="en-US" dirty="0" smtClean="0"/>
              <a:t>It is sadly normal on a network with Windows PCs on it</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45</a:t>
            </a:fld>
            <a:endParaRPr lang="en-US" dirty="0"/>
          </a:p>
        </p:txBody>
      </p:sp>
    </p:spTree>
    <p:extLst>
      <p:ext uri="{BB962C8B-B14F-4D97-AF65-F5344CB8AC3E}">
        <p14:creationId xmlns:p14="http://schemas.microsoft.com/office/powerpoint/2010/main" val="18870464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DHCPV6</a:t>
            </a:r>
            <a:endParaRPr lang="en-US" dirty="0"/>
          </a:p>
        </p:txBody>
      </p:sp>
      <p:sp>
        <p:nvSpPr>
          <p:cNvPr id="3" name="Content Placeholder 2"/>
          <p:cNvSpPr>
            <a:spLocks noGrp="1"/>
          </p:cNvSpPr>
          <p:nvPr>
            <p:ph idx="1"/>
          </p:nvPr>
        </p:nvSpPr>
        <p:spPr/>
        <p:txBody>
          <a:bodyPr/>
          <a:lstStyle/>
          <a:p>
            <a:r>
              <a:rPr lang="en-US" dirty="0" smtClean="0"/>
              <a:t>DHCP is of course the Dynamic Host Configuration Protocol</a:t>
            </a:r>
          </a:p>
          <a:p>
            <a:r>
              <a:rPr lang="en-US" dirty="0" smtClean="0"/>
              <a:t>V6 in this case is for IPv6</a:t>
            </a:r>
          </a:p>
          <a:p>
            <a:r>
              <a:rPr lang="en-US" dirty="0" smtClean="0"/>
              <a:t>If no one is running IPv6 yet outside</a:t>
            </a:r>
            <a:r>
              <a:rPr lang="en-US" baseline="0" dirty="0" smtClean="0"/>
              <a:t> of backbone networks, why is this running on the network</a:t>
            </a:r>
          </a:p>
          <a:p>
            <a:r>
              <a:rPr lang="en-US" baseline="0" dirty="0" smtClean="0"/>
              <a:t>Because since the Windows Vista days Microsoft has been running dual stacks by default</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46</a:t>
            </a:fld>
            <a:endParaRPr lang="en-US" dirty="0"/>
          </a:p>
        </p:txBody>
      </p:sp>
    </p:spTree>
    <p:extLst>
      <p:ext uri="{BB962C8B-B14F-4D97-AF65-F5344CB8AC3E}">
        <p14:creationId xmlns:p14="http://schemas.microsoft.com/office/powerpoint/2010/main" val="34429271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DHCPV6</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47</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1600200"/>
            <a:ext cx="359092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2257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DHCPV6</a:t>
            </a:r>
            <a:endParaRPr lang="en-US" dirty="0"/>
          </a:p>
        </p:txBody>
      </p:sp>
      <p:sp>
        <p:nvSpPr>
          <p:cNvPr id="3" name="Content Placeholder 2"/>
          <p:cNvSpPr>
            <a:spLocks noGrp="1"/>
          </p:cNvSpPr>
          <p:nvPr>
            <p:ph idx="1"/>
          </p:nvPr>
        </p:nvSpPr>
        <p:spPr/>
        <p:txBody>
          <a:bodyPr/>
          <a:lstStyle/>
          <a:p>
            <a:r>
              <a:rPr lang="en-US" dirty="0" smtClean="0"/>
              <a:t>This is normal on a network with Windows PCs</a:t>
            </a:r>
          </a:p>
          <a:p>
            <a:r>
              <a:rPr lang="en-US" dirty="0" smtClean="0"/>
              <a:t>Pointless at this point,</a:t>
            </a:r>
            <a:r>
              <a:rPr lang="en-US" baseline="0" dirty="0" smtClean="0"/>
              <a:t> but quite normal</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48</a:t>
            </a:fld>
            <a:endParaRPr lang="en-US" dirty="0"/>
          </a:p>
        </p:txBody>
      </p:sp>
    </p:spTree>
    <p:extLst>
      <p:ext uri="{BB962C8B-B14F-4D97-AF65-F5344CB8AC3E}">
        <p14:creationId xmlns:p14="http://schemas.microsoft.com/office/powerpoint/2010/main" val="243362044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MDNS</a:t>
            </a:r>
            <a:endParaRPr lang="en-US" dirty="0"/>
          </a:p>
        </p:txBody>
      </p:sp>
      <p:sp>
        <p:nvSpPr>
          <p:cNvPr id="3" name="Content Placeholder 2"/>
          <p:cNvSpPr>
            <a:spLocks noGrp="1"/>
          </p:cNvSpPr>
          <p:nvPr>
            <p:ph idx="1"/>
          </p:nvPr>
        </p:nvSpPr>
        <p:spPr/>
        <p:txBody>
          <a:bodyPr/>
          <a:lstStyle/>
          <a:p>
            <a:r>
              <a:rPr lang="en-US" dirty="0" smtClean="0"/>
              <a:t>MDNS – Multicast</a:t>
            </a:r>
            <a:r>
              <a:rPr lang="en-US" baseline="0" dirty="0" smtClean="0"/>
              <a:t> Domain Name Service is a service that attempts to find services on the network it might use, such as another computer or a printer</a:t>
            </a:r>
          </a:p>
          <a:p>
            <a:r>
              <a:rPr lang="en-US" baseline="0" dirty="0" smtClean="0"/>
              <a:t>In this case Microsoft is not responsible, but who is</a:t>
            </a:r>
          </a:p>
          <a:p>
            <a:r>
              <a:rPr lang="en-US" baseline="0" dirty="0" smtClean="0"/>
              <a:t>Let’s examine the details shown next</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49</a:t>
            </a:fld>
            <a:endParaRPr lang="en-US" dirty="0"/>
          </a:p>
        </p:txBody>
      </p:sp>
    </p:spTree>
    <p:extLst>
      <p:ext uri="{BB962C8B-B14F-4D97-AF65-F5344CB8AC3E}">
        <p14:creationId xmlns:p14="http://schemas.microsoft.com/office/powerpoint/2010/main" val="13510179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Only</a:t>
            </a:r>
            <a:endParaRPr lang="en-US" dirty="0"/>
          </a:p>
        </p:txBody>
      </p:sp>
      <p:sp>
        <p:nvSpPr>
          <p:cNvPr id="3" name="Content Placeholder 2"/>
          <p:cNvSpPr>
            <a:spLocks noGrp="1"/>
          </p:cNvSpPr>
          <p:nvPr>
            <p:ph idx="1"/>
          </p:nvPr>
        </p:nvSpPr>
        <p:spPr/>
        <p:txBody>
          <a:bodyPr/>
          <a:lstStyle/>
          <a:p>
            <a:r>
              <a:rPr lang="en-US" dirty="0" smtClean="0"/>
              <a:t>In this first example we will look at the traffic seen on a network when the only device is the switch itself</a:t>
            </a:r>
          </a:p>
          <a:p>
            <a:r>
              <a:rPr lang="en-US" dirty="0" smtClean="0"/>
              <a:t>In this example a Cisco 2950 switch will be used</a:t>
            </a:r>
          </a:p>
          <a:p>
            <a:r>
              <a:rPr lang="en-US" dirty="0" smtClean="0"/>
              <a:t>The switch</a:t>
            </a:r>
            <a:r>
              <a:rPr lang="en-US" baseline="0" dirty="0" smtClean="0"/>
              <a:t> configuration is the default for the device</a:t>
            </a:r>
          </a:p>
          <a:p>
            <a:r>
              <a:rPr lang="en-US" baseline="0" dirty="0" smtClean="0"/>
              <a:t>One PC running Windows 7 </a:t>
            </a:r>
            <a:r>
              <a:rPr lang="en-US" baseline="0" dirty="0" smtClean="0"/>
              <a:t>64 </a:t>
            </a:r>
            <a:r>
              <a:rPr lang="en-US" baseline="0" dirty="0" smtClean="0"/>
              <a:t>bit was attached to fa0/1</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5</a:t>
            </a:fld>
            <a:endParaRPr lang="en-US" dirty="0"/>
          </a:p>
        </p:txBody>
      </p:sp>
    </p:spTree>
    <p:extLst>
      <p:ext uri="{BB962C8B-B14F-4D97-AF65-F5344CB8AC3E}">
        <p14:creationId xmlns:p14="http://schemas.microsoft.com/office/powerpoint/2010/main" val="24552920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MDNS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50</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002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389939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MDNS</a:t>
            </a:r>
            <a:endParaRPr lang="en-US" dirty="0"/>
          </a:p>
        </p:txBody>
      </p:sp>
      <p:sp>
        <p:nvSpPr>
          <p:cNvPr id="3" name="Content Placeholder 2"/>
          <p:cNvSpPr>
            <a:spLocks noGrp="1"/>
          </p:cNvSpPr>
          <p:nvPr>
            <p:ph idx="1"/>
          </p:nvPr>
        </p:nvSpPr>
        <p:spPr/>
        <p:txBody>
          <a:bodyPr/>
          <a:lstStyle/>
          <a:p>
            <a:r>
              <a:rPr lang="en-US" dirty="0" smtClean="0"/>
              <a:t>Ah, Apple is responsible</a:t>
            </a:r>
          </a:p>
          <a:p>
            <a:r>
              <a:rPr lang="en-US" dirty="0" smtClean="0"/>
              <a:t>In</a:t>
            </a:r>
            <a:r>
              <a:rPr lang="en-US" baseline="0" dirty="0" smtClean="0"/>
              <a:t> this case it is iTunes used to talk to an iPhone about once a month</a:t>
            </a:r>
          </a:p>
          <a:p>
            <a:r>
              <a:rPr lang="en-US" baseline="0" dirty="0" smtClean="0"/>
              <a:t>So why then is it talking all the time</a:t>
            </a:r>
          </a:p>
          <a:p>
            <a:r>
              <a:rPr lang="en-US" baseline="0" dirty="0" smtClean="0"/>
              <a:t>Once must ask the application programmer that question</a:t>
            </a:r>
          </a:p>
          <a:p>
            <a:r>
              <a:rPr lang="en-US" baseline="0" dirty="0" smtClean="0"/>
              <a:t>They care nothing about overhead on the network</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51</a:t>
            </a:fld>
            <a:endParaRPr lang="en-US" dirty="0"/>
          </a:p>
        </p:txBody>
      </p:sp>
    </p:spTree>
    <p:extLst>
      <p:ext uri="{BB962C8B-B14F-4D97-AF65-F5344CB8AC3E}">
        <p14:creationId xmlns:p14="http://schemas.microsoft.com/office/powerpoint/2010/main" val="1881469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MDNS</a:t>
            </a:r>
            <a:endParaRPr lang="en-US" dirty="0"/>
          </a:p>
        </p:txBody>
      </p:sp>
      <p:sp>
        <p:nvSpPr>
          <p:cNvPr id="3" name="Content Placeholder 2"/>
          <p:cNvSpPr>
            <a:spLocks noGrp="1"/>
          </p:cNvSpPr>
          <p:nvPr>
            <p:ph idx="1"/>
          </p:nvPr>
        </p:nvSpPr>
        <p:spPr/>
        <p:txBody>
          <a:bodyPr/>
          <a:lstStyle/>
          <a:p>
            <a:r>
              <a:rPr lang="en-US" baseline="0" dirty="0" smtClean="0"/>
              <a:t>So this is normal and not normal depending on the software installed on the PC</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52</a:t>
            </a:fld>
            <a:endParaRPr lang="en-US" dirty="0"/>
          </a:p>
        </p:txBody>
      </p:sp>
    </p:spTree>
    <p:extLst>
      <p:ext uri="{BB962C8B-B14F-4D97-AF65-F5344CB8AC3E}">
        <p14:creationId xmlns:p14="http://schemas.microsoft.com/office/powerpoint/2010/main" val="230437565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LLMNR</a:t>
            </a:r>
            <a:endParaRPr lang="en-US" dirty="0"/>
          </a:p>
        </p:txBody>
      </p:sp>
      <p:sp>
        <p:nvSpPr>
          <p:cNvPr id="3" name="Content Placeholder 2"/>
          <p:cNvSpPr>
            <a:spLocks noGrp="1"/>
          </p:cNvSpPr>
          <p:nvPr>
            <p:ph idx="1"/>
          </p:nvPr>
        </p:nvSpPr>
        <p:spPr/>
        <p:txBody>
          <a:bodyPr/>
          <a:lstStyle/>
          <a:p>
            <a:r>
              <a:rPr lang="en-US" dirty="0" smtClean="0"/>
              <a:t>Next is LLMNR – Link Local Multicast</a:t>
            </a:r>
            <a:r>
              <a:rPr lang="en-US" baseline="0" dirty="0" smtClean="0"/>
              <a:t> Name Resolution or as Microsoft explains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dirty="0" smtClean="0"/>
              <a:t>Link-local Multicast Name Resolution (LLMNR) is a new protocol that provides an additional method to resolve the names of neighboring computers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dirty="0" smtClean="0"/>
              <a:t>LLMNR is especially useful for networks that do not have a Domain Name System (DNS) server</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53</a:t>
            </a:fld>
            <a:endParaRPr lang="en-US" dirty="0"/>
          </a:p>
        </p:txBody>
      </p:sp>
    </p:spTree>
    <p:extLst>
      <p:ext uri="{BB962C8B-B14F-4D97-AF65-F5344CB8AC3E}">
        <p14:creationId xmlns:p14="http://schemas.microsoft.com/office/powerpoint/2010/main" val="14952709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LLMNR</a:t>
            </a:r>
            <a:endParaRPr lang="en-US" dirty="0"/>
          </a:p>
        </p:txBody>
      </p:sp>
      <p:sp>
        <p:nvSpPr>
          <p:cNvPr id="3" name="Content Placeholder 2"/>
          <p:cNvSpPr>
            <a:spLocks noGrp="1"/>
          </p:cNvSpPr>
          <p:nvPr>
            <p:ph idx="1"/>
          </p:nvPr>
        </p:nvSpPr>
        <p:spPr/>
        <p:txBody>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dirty="0" smtClean="0"/>
              <a:t>LLMNR uses a simple exchange of request and reply messages to resolve computer names to Internet Protocol version 6 (IPv6) or IP version 4 (IPv4) addresses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dirty="0" smtClean="0"/>
              <a:t>IPv4 hosts can use NetBIOS over TCP/IP (NetBT) to resolve computer names to IPv4 addresses for neighboring hosts by broadcasting a NetBIOS Name Query Request message to the local subnet broadcast address</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54</a:t>
            </a:fld>
            <a:endParaRPr lang="en-US" dirty="0"/>
          </a:p>
        </p:txBody>
      </p:sp>
    </p:spTree>
    <p:extLst>
      <p:ext uri="{BB962C8B-B14F-4D97-AF65-F5344CB8AC3E}">
        <p14:creationId xmlns:p14="http://schemas.microsoft.com/office/powerpoint/2010/main" val="367193617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LLMNR</a:t>
            </a:r>
            <a:endParaRPr lang="en-US" dirty="0"/>
          </a:p>
        </p:txBody>
      </p:sp>
      <p:sp>
        <p:nvSpPr>
          <p:cNvPr id="3" name="Content Placeholder 2"/>
          <p:cNvSpPr>
            <a:spLocks noGrp="1"/>
          </p:cNvSpPr>
          <p:nvPr>
            <p:ph idx="1"/>
          </p:nvPr>
        </p:nvSpPr>
        <p:spPr/>
        <p:txBody>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dirty="0" smtClean="0"/>
              <a:t>The node that owns the queried name sends back a unicast NetBIOS Name Query Response message to the requestor and the name is resolved</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lang="en-US" dirty="0" smtClean="0"/>
              <a:t>However, NetBT only works over IPv4, not IPv6</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55</a:t>
            </a:fld>
            <a:endParaRPr lang="en-US" dirty="0"/>
          </a:p>
        </p:txBody>
      </p:sp>
    </p:spTree>
    <p:extLst>
      <p:ext uri="{BB962C8B-B14F-4D97-AF65-F5344CB8AC3E}">
        <p14:creationId xmlns:p14="http://schemas.microsoft.com/office/powerpoint/2010/main" val="205221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LLMNR</a:t>
            </a:r>
            <a:endParaRPr lang="en-US" dirty="0"/>
          </a:p>
        </p:txBody>
      </p:sp>
      <p:sp>
        <p:nvSpPr>
          <p:cNvPr id="3" name="Content Placeholder 2"/>
          <p:cNvSpPr>
            <a:spLocks noGrp="1"/>
          </p:cNvSpPr>
          <p:nvPr>
            <p:ph idx="1"/>
          </p:nvPr>
        </p:nvSpPr>
        <p:spPr/>
        <p:txBody>
          <a:bodyPr/>
          <a:lstStyle/>
          <a:p>
            <a:pPr lvl="0"/>
            <a:r>
              <a:rPr lang="en-US" dirty="0" smtClean="0"/>
              <a:t>In other words this is another Microsoft</a:t>
            </a:r>
            <a:r>
              <a:rPr lang="en-US" baseline="0" dirty="0" smtClean="0"/>
              <a:t> protocol that is supposed to find resources on the network</a:t>
            </a:r>
          </a:p>
          <a:p>
            <a:pPr lvl="0"/>
            <a:r>
              <a:rPr lang="en-US" baseline="0" dirty="0" smtClean="0"/>
              <a:t>It works no better than NetBIOS ever did</a:t>
            </a:r>
          </a:p>
          <a:p>
            <a:pPr lvl="0"/>
            <a:r>
              <a:rPr lang="en-US" baseline="0" dirty="0" smtClean="0"/>
              <a:t>But it is quite normal on a network with PCs running Windows of some sort</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56</a:t>
            </a:fld>
            <a:endParaRPr lang="en-US" dirty="0"/>
          </a:p>
        </p:txBody>
      </p:sp>
    </p:spTree>
    <p:extLst>
      <p:ext uri="{BB962C8B-B14F-4D97-AF65-F5344CB8AC3E}">
        <p14:creationId xmlns:p14="http://schemas.microsoft.com/office/powerpoint/2010/main" val="3745629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DHCP</a:t>
            </a:r>
            <a:endParaRPr lang="en-US" dirty="0"/>
          </a:p>
        </p:txBody>
      </p:sp>
      <p:sp>
        <p:nvSpPr>
          <p:cNvPr id="3" name="Content Placeholder 2"/>
          <p:cNvSpPr>
            <a:spLocks noGrp="1"/>
          </p:cNvSpPr>
          <p:nvPr>
            <p:ph idx="1"/>
          </p:nvPr>
        </p:nvSpPr>
        <p:spPr/>
        <p:txBody>
          <a:bodyPr/>
          <a:lstStyle/>
          <a:p>
            <a:r>
              <a:rPr lang="en-US" dirty="0" smtClean="0"/>
              <a:t>The last one we see is DHCP</a:t>
            </a:r>
          </a:p>
          <a:p>
            <a:r>
              <a:rPr lang="en-US" dirty="0" smtClean="0"/>
              <a:t>This</a:t>
            </a:r>
            <a:r>
              <a:rPr lang="en-US" baseline="0" dirty="0" smtClean="0"/>
              <a:t> is used to receive an IP address from a DHCP server</a:t>
            </a:r>
          </a:p>
          <a:p>
            <a:r>
              <a:rPr lang="en-US" dirty="0" smtClean="0"/>
              <a:t>In this case as there is no DHCP server on the network the NIC will eventually give up and assign itself an address from the Link Local set beginning with 169.254</a:t>
            </a:r>
          </a:p>
          <a:p>
            <a:r>
              <a:rPr lang="en-US" dirty="0" smtClean="0"/>
              <a:t>In</a:t>
            </a:r>
            <a:r>
              <a:rPr lang="en-US" baseline="0" dirty="0" smtClean="0"/>
              <a:t> this case 169.254.130.46</a:t>
            </a: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57</a:t>
            </a:fld>
            <a:endParaRPr lang="en-US" dirty="0"/>
          </a:p>
        </p:txBody>
      </p:sp>
    </p:spTree>
    <p:extLst>
      <p:ext uri="{BB962C8B-B14F-4D97-AF65-F5344CB8AC3E}">
        <p14:creationId xmlns:p14="http://schemas.microsoft.com/office/powerpoint/2010/main" val="203489249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DHCP</a:t>
            </a:r>
            <a:endParaRPr lang="en-US" dirty="0"/>
          </a:p>
        </p:txBody>
      </p:sp>
      <p:sp>
        <p:nvSpPr>
          <p:cNvPr id="3" name="Content Placeholder 2"/>
          <p:cNvSpPr>
            <a:spLocks noGrp="1"/>
          </p:cNvSpPr>
          <p:nvPr>
            <p:ph idx="1"/>
          </p:nvPr>
        </p:nvSpPr>
        <p:spPr/>
        <p:txBody>
          <a:bodyPr/>
          <a:lstStyle/>
          <a:p>
            <a:r>
              <a:rPr lang="en-US" dirty="0" smtClean="0"/>
              <a:t>This is normal on almost any network unless the NIC has been given a static IP address assignment</a:t>
            </a:r>
          </a:p>
          <a:p>
            <a:r>
              <a:rPr lang="en-US" dirty="0" smtClean="0"/>
              <a:t>If a DHCP server had been found</a:t>
            </a:r>
            <a:r>
              <a:rPr lang="en-US" baseline="0" dirty="0" smtClean="0"/>
              <a:t>, these frames would no longer be sent out once the address was received until time to renew the address lease</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58</a:t>
            </a:fld>
            <a:endParaRPr lang="en-US" dirty="0"/>
          </a:p>
        </p:txBody>
      </p:sp>
    </p:spTree>
    <p:extLst>
      <p:ext uri="{BB962C8B-B14F-4D97-AF65-F5344CB8AC3E}">
        <p14:creationId xmlns:p14="http://schemas.microsoft.com/office/powerpoint/2010/main" val="2700021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With One Device</a:t>
            </a:r>
            <a:endParaRPr lang="en-US" dirty="0"/>
          </a:p>
        </p:txBody>
      </p:sp>
      <p:sp>
        <p:nvSpPr>
          <p:cNvPr id="3" name="Content Placeholder 2"/>
          <p:cNvSpPr>
            <a:spLocks noGrp="1"/>
          </p:cNvSpPr>
          <p:nvPr>
            <p:ph idx="1"/>
          </p:nvPr>
        </p:nvSpPr>
        <p:spPr/>
        <p:txBody>
          <a:bodyPr/>
          <a:lstStyle/>
          <a:p>
            <a:r>
              <a:rPr lang="en-US" dirty="0" smtClean="0"/>
              <a:t>What then is normal when a device</a:t>
            </a:r>
            <a:r>
              <a:rPr lang="en-US" baseline="0" dirty="0" smtClean="0"/>
              <a:t> is added to a network</a:t>
            </a:r>
          </a:p>
          <a:p>
            <a:r>
              <a:rPr lang="en-US" baseline="0" dirty="0" smtClean="0"/>
              <a:t>Nothing is really needed except the DHCP frames</a:t>
            </a:r>
          </a:p>
          <a:p>
            <a:r>
              <a:rPr lang="en-US" baseline="0" dirty="0" smtClean="0"/>
              <a:t>Once the address is provided, these should cease</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59</a:t>
            </a:fld>
            <a:endParaRPr lang="en-US" dirty="0"/>
          </a:p>
        </p:txBody>
      </p:sp>
    </p:spTree>
    <p:extLst>
      <p:ext uri="{BB962C8B-B14F-4D97-AF65-F5344CB8AC3E}">
        <p14:creationId xmlns:p14="http://schemas.microsoft.com/office/powerpoint/2010/main" val="2409177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Only</a:t>
            </a:r>
            <a:endParaRPr lang="en-US" dirty="0"/>
          </a:p>
        </p:txBody>
      </p:sp>
      <p:sp>
        <p:nvSpPr>
          <p:cNvPr id="3" name="Content Placeholder 2"/>
          <p:cNvSpPr>
            <a:spLocks noGrp="1"/>
          </p:cNvSpPr>
          <p:nvPr>
            <p:ph idx="1"/>
          </p:nvPr>
        </p:nvSpPr>
        <p:spPr/>
        <p:txBody>
          <a:bodyPr/>
          <a:lstStyle/>
          <a:p>
            <a:r>
              <a:rPr lang="en-US" dirty="0" smtClean="0"/>
              <a:t>Then</a:t>
            </a:r>
            <a:r>
              <a:rPr lang="en-US" baseline="0" dirty="0" smtClean="0"/>
              <a:t> the captured frames were filtered to show only those that emanated </a:t>
            </a:r>
            <a:r>
              <a:rPr lang="en-US" baseline="0" dirty="0" smtClean="0"/>
              <a:t>from </a:t>
            </a:r>
            <a:r>
              <a:rPr lang="en-US" baseline="0" dirty="0" smtClean="0"/>
              <a:t>the switch</a:t>
            </a:r>
          </a:p>
          <a:p>
            <a:r>
              <a:rPr lang="en-US" baseline="0" dirty="0" smtClean="0"/>
              <a:t>What do we see</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6</a:t>
            </a:fld>
            <a:endParaRPr lang="en-US" dirty="0"/>
          </a:p>
        </p:txBody>
      </p:sp>
    </p:spTree>
    <p:extLst>
      <p:ext uri="{BB962C8B-B14F-4D97-AF65-F5344CB8AC3E}">
        <p14:creationId xmlns:p14="http://schemas.microsoft.com/office/powerpoint/2010/main" val="14449336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With One Device</a:t>
            </a:r>
            <a:endParaRPr lang="en-US" dirty="0"/>
          </a:p>
        </p:txBody>
      </p:sp>
      <p:sp>
        <p:nvSpPr>
          <p:cNvPr id="3" name="Content Placeholder 2"/>
          <p:cNvSpPr>
            <a:spLocks noGrp="1"/>
          </p:cNvSpPr>
          <p:nvPr>
            <p:ph idx="1"/>
          </p:nvPr>
        </p:nvSpPr>
        <p:spPr/>
        <p:txBody>
          <a:bodyPr/>
          <a:lstStyle/>
          <a:p>
            <a:r>
              <a:rPr lang="en-US" baseline="0" dirty="0" smtClean="0"/>
              <a:t>The others are just useless traffic generated by OSs that try to help, but do not and applications that do not know when to shut-up</a:t>
            </a:r>
          </a:p>
          <a:p>
            <a:r>
              <a:rPr lang="en-US" baseline="0" dirty="0" smtClean="0"/>
              <a:t>Once again we see that the ideal traffic pattern after everything was configured would be to only see STP frames</a:t>
            </a:r>
          </a:p>
          <a:p>
            <a:r>
              <a:rPr lang="en-US" baseline="0" dirty="0" smtClean="0"/>
              <a:t>But this never happens these days</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60</a:t>
            </a:fld>
            <a:endParaRPr lang="en-US" dirty="0"/>
          </a:p>
        </p:txBody>
      </p:sp>
    </p:spTree>
    <p:extLst>
      <p:ext uri="{BB962C8B-B14F-4D97-AF65-F5344CB8AC3E}">
        <p14:creationId xmlns:p14="http://schemas.microsoft.com/office/powerpoint/2010/main" val="30336120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a:t>
            </a:r>
            <a:r>
              <a:rPr lang="en-US" baseline="0" dirty="0" smtClean="0"/>
              <a:t> Devices</a:t>
            </a:r>
            <a:endParaRPr lang="en-US" dirty="0"/>
          </a:p>
        </p:txBody>
      </p:sp>
      <p:sp>
        <p:nvSpPr>
          <p:cNvPr id="3" name="Content Placeholder 2"/>
          <p:cNvSpPr>
            <a:spLocks noGrp="1"/>
          </p:cNvSpPr>
          <p:nvPr>
            <p:ph idx="1"/>
          </p:nvPr>
        </p:nvSpPr>
        <p:spPr/>
        <p:txBody>
          <a:bodyPr/>
          <a:lstStyle/>
          <a:p>
            <a:r>
              <a:rPr lang="en-US" dirty="0" smtClean="0"/>
              <a:t>Let’s give the PC someone to talk to by adding another one</a:t>
            </a:r>
            <a:r>
              <a:rPr lang="en-US" baseline="0" dirty="0" smtClean="0"/>
              <a:t> to the network</a:t>
            </a:r>
          </a:p>
          <a:p>
            <a:r>
              <a:rPr lang="en-US" baseline="0" dirty="0" smtClean="0"/>
              <a:t>This PC is also running Windows 7 Ultimate 64 bit, but it has a static IP address</a:t>
            </a:r>
          </a:p>
          <a:p>
            <a:r>
              <a:rPr lang="en-US" baseline="0" dirty="0" smtClean="0"/>
              <a:t>What new pops up</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61</a:t>
            </a:fld>
            <a:endParaRPr lang="en-US" dirty="0"/>
          </a:p>
        </p:txBody>
      </p:sp>
    </p:spTree>
    <p:extLst>
      <p:ext uri="{BB962C8B-B14F-4D97-AF65-F5344CB8AC3E}">
        <p14:creationId xmlns:p14="http://schemas.microsoft.com/office/powerpoint/2010/main" val="6363283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t>
            </a:r>
            <a:endParaRPr lang="en-US" dirty="0"/>
          </a:p>
        </p:txBody>
      </p:sp>
      <p:sp>
        <p:nvSpPr>
          <p:cNvPr id="3" name="Content Placeholder 2"/>
          <p:cNvSpPr>
            <a:spLocks noGrp="1"/>
          </p:cNvSpPr>
          <p:nvPr>
            <p:ph idx="1"/>
          </p:nvPr>
        </p:nvSpPr>
        <p:spPr/>
        <p:txBody>
          <a:bodyPr/>
          <a:lstStyle/>
          <a:p>
            <a:pPr eaLnBrk="1" hangingPunct="1"/>
            <a:r>
              <a:rPr lang="en-US" dirty="0" smtClean="0"/>
              <a:t>As we recall a local area network only operates</a:t>
            </a:r>
            <a:r>
              <a:rPr lang="en-US" baseline="0" dirty="0" smtClean="0"/>
              <a:t> at layers 1 and 2</a:t>
            </a:r>
          </a:p>
          <a:p>
            <a:pPr eaLnBrk="1" hangingPunct="1"/>
            <a:r>
              <a:rPr lang="en-US" baseline="0" dirty="0" smtClean="0"/>
              <a:t>What if a device has a layer 3 IP address it wants to use on the LAN</a:t>
            </a:r>
          </a:p>
          <a:p>
            <a:pPr eaLnBrk="1" hangingPunct="1"/>
            <a:r>
              <a:rPr lang="en-US" baseline="0" dirty="0" smtClean="0"/>
              <a:t>It must discover the MAC address associated with that IP address</a:t>
            </a:r>
            <a:endParaRPr lang="en-US" dirty="0" smtClean="0"/>
          </a:p>
          <a:p>
            <a:pPr eaLnBrk="1" hangingPunct="1"/>
            <a:r>
              <a:rPr lang="en-US" dirty="0" smtClean="0"/>
              <a:t>This discovery is done by ARP – Address Resolution Protocol</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62</a:t>
            </a:fld>
            <a:endParaRPr lang="en-US" dirty="0"/>
          </a:p>
        </p:txBody>
      </p:sp>
    </p:spTree>
    <p:extLst>
      <p:ext uri="{BB962C8B-B14F-4D97-AF65-F5344CB8AC3E}">
        <p14:creationId xmlns:p14="http://schemas.microsoft.com/office/powerpoint/2010/main" val="11009628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t>
            </a:r>
            <a:endParaRPr lang="en-US" dirty="0"/>
          </a:p>
        </p:txBody>
      </p:sp>
      <p:sp>
        <p:nvSpPr>
          <p:cNvPr id="3" name="Content Placeholder 2"/>
          <p:cNvSpPr>
            <a:spLocks noGrp="1"/>
          </p:cNvSpPr>
          <p:nvPr>
            <p:ph idx="1"/>
          </p:nvPr>
        </p:nvSpPr>
        <p:spPr/>
        <p:txBody>
          <a:bodyPr/>
          <a:lstStyle/>
          <a:p>
            <a:r>
              <a:rPr lang="en-US" dirty="0" smtClean="0"/>
              <a:t>What</a:t>
            </a:r>
            <a:r>
              <a:rPr lang="en-US" baseline="0" dirty="0" smtClean="0"/>
              <a:t> is ARP doing here</a:t>
            </a:r>
          </a:p>
          <a:p>
            <a:r>
              <a:rPr lang="en-US" baseline="0" dirty="0" smtClean="0"/>
              <a:t>Several things</a:t>
            </a:r>
          </a:p>
          <a:p>
            <a:r>
              <a:rPr lang="en-US" baseline="0" dirty="0" smtClean="0"/>
              <a:t>First, the PC that assigned itself the IP address of 169.254.130.46 wants to be sure this new network member is not using it so it asks who has IP address 169.254.130.46 several times</a:t>
            </a:r>
          </a:p>
          <a:p>
            <a:r>
              <a:rPr lang="en-US" baseline="0" dirty="0" smtClean="0"/>
              <a:t>As no one else does it eventually stops</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63</a:t>
            </a:fld>
            <a:endParaRPr lang="en-US" dirty="0"/>
          </a:p>
        </p:txBody>
      </p:sp>
    </p:spTree>
    <p:extLst>
      <p:ext uri="{BB962C8B-B14F-4D97-AF65-F5344CB8AC3E}">
        <p14:creationId xmlns:p14="http://schemas.microsoft.com/office/powerpoint/2010/main" val="4974001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t>
            </a:r>
            <a:endParaRPr lang="en-US" dirty="0"/>
          </a:p>
        </p:txBody>
      </p:sp>
      <p:sp>
        <p:nvSpPr>
          <p:cNvPr id="3" name="Content Placeholder 2"/>
          <p:cNvSpPr>
            <a:spLocks noGrp="1"/>
          </p:cNvSpPr>
          <p:nvPr>
            <p:ph idx="1"/>
          </p:nvPr>
        </p:nvSpPr>
        <p:spPr/>
        <p:txBody>
          <a:bodyPr/>
          <a:lstStyle/>
          <a:p>
            <a:r>
              <a:rPr lang="en-US" dirty="0" smtClean="0"/>
              <a:t>The</a:t>
            </a:r>
            <a:r>
              <a:rPr lang="en-US" baseline="0" dirty="0" smtClean="0"/>
              <a:t> new PC is using ARP to find its little lost printer</a:t>
            </a:r>
          </a:p>
          <a:p>
            <a:r>
              <a:rPr lang="en-US" baseline="0" dirty="0" smtClean="0"/>
              <a:t>It has been told that a printer it can use has the IP address of 192.168.1.6</a:t>
            </a:r>
          </a:p>
          <a:p>
            <a:r>
              <a:rPr lang="en-US" baseline="0" dirty="0" smtClean="0"/>
              <a:t>But it cannot find it</a:t>
            </a:r>
          </a:p>
          <a:p>
            <a:r>
              <a:rPr lang="en-US" baseline="0" dirty="0" smtClean="0"/>
              <a:t>So it asks over and over for the MAC address of this printer</a:t>
            </a:r>
          </a:p>
          <a:p>
            <a:r>
              <a:rPr lang="en-US" baseline="0" dirty="0" smtClean="0"/>
              <a:t>As the printer is not yet attached to the network, it never answers</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64</a:t>
            </a:fld>
            <a:endParaRPr lang="en-US" dirty="0"/>
          </a:p>
        </p:txBody>
      </p:sp>
    </p:spTree>
    <p:extLst>
      <p:ext uri="{BB962C8B-B14F-4D97-AF65-F5344CB8AC3E}">
        <p14:creationId xmlns:p14="http://schemas.microsoft.com/office/powerpoint/2010/main" val="20434001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65</a:t>
            </a:fld>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43443"/>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57219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ICMPV6</a:t>
            </a:r>
            <a:endParaRPr lang="en-US" dirty="0"/>
          </a:p>
        </p:txBody>
      </p:sp>
      <p:sp>
        <p:nvSpPr>
          <p:cNvPr id="3" name="Content Placeholder 2"/>
          <p:cNvSpPr>
            <a:spLocks noGrp="1"/>
          </p:cNvSpPr>
          <p:nvPr>
            <p:ph idx="1"/>
          </p:nvPr>
        </p:nvSpPr>
        <p:spPr/>
        <p:txBody>
          <a:bodyPr/>
          <a:lstStyle/>
          <a:p>
            <a:r>
              <a:rPr lang="en-US" dirty="0" smtClean="0"/>
              <a:t>Next</a:t>
            </a:r>
            <a:r>
              <a:rPr lang="en-US" baseline="0" dirty="0" smtClean="0"/>
              <a:t> that appears are several ICMP V6 frames</a:t>
            </a:r>
          </a:p>
          <a:p>
            <a:r>
              <a:rPr lang="en-US" baseline="0" dirty="0" smtClean="0"/>
              <a:t>These are Internet Control Message Protocol frames used by IPv6 to self configure</a:t>
            </a:r>
          </a:p>
          <a:p>
            <a:r>
              <a:rPr lang="en-US" baseline="0" dirty="0" smtClean="0"/>
              <a:t>As IPv6 is not running on this network, no one answers</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66</a:t>
            </a:fld>
            <a:endParaRPr lang="en-US" dirty="0"/>
          </a:p>
        </p:txBody>
      </p:sp>
    </p:spTree>
    <p:extLst>
      <p:ext uri="{BB962C8B-B14F-4D97-AF65-F5344CB8AC3E}">
        <p14:creationId xmlns:p14="http://schemas.microsoft.com/office/powerpoint/2010/main" val="216427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ICMPV6</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67</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8813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IGMP</a:t>
            </a:r>
            <a:endParaRPr lang="en-US" dirty="0"/>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dirty="0" smtClean="0"/>
              <a:t>IGMP – Internet Group Management</a:t>
            </a:r>
            <a:r>
              <a:rPr lang="en-US" baseline="0" dirty="0" smtClean="0"/>
              <a:t> </a:t>
            </a:r>
            <a:r>
              <a:rPr lang="en-US" dirty="0" smtClean="0"/>
              <a:t>Protocol is used</a:t>
            </a:r>
            <a:r>
              <a:rPr lang="en-US" baseline="0" dirty="0" smtClean="0"/>
              <a:t> to </a:t>
            </a:r>
            <a:r>
              <a:rPr lang="en-US" dirty="0" smtClean="0"/>
              <a:t>provide a way for computers on a network to report multicast group membership to a router on the same</a:t>
            </a:r>
            <a:r>
              <a:rPr lang="en-US" baseline="0" dirty="0" smtClean="0"/>
              <a:t> network</a:t>
            </a:r>
          </a:p>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baseline="0" dirty="0" smtClean="0"/>
              <a:t>As there is no multicast going on here these frames are doing nothing in this case</a:t>
            </a:r>
          </a:p>
          <a:p>
            <a:pPr marL="342900" marR="0" indent="-342900" algn="l" defTabSz="914400" rtl="0" eaLnBrk="1" fontAlgn="base" latinLnBrk="0" hangingPunct="1">
              <a:lnSpc>
                <a:spcPct val="100000"/>
              </a:lnSpc>
              <a:spcBef>
                <a:spcPct val="20000"/>
              </a:spcBef>
              <a:spcAft>
                <a:spcPct val="0"/>
              </a:spcAft>
              <a:buClrTx/>
              <a:buSzTx/>
              <a:buFontTx/>
              <a:buChar char="•"/>
              <a:tabLst/>
              <a:defRPr/>
            </a:pPr>
            <a:r>
              <a:rPr lang="en-US" baseline="0" dirty="0" smtClean="0"/>
              <a:t>Here is one of them</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68</a:t>
            </a:fld>
            <a:endParaRPr lang="en-US" dirty="0"/>
          </a:p>
        </p:txBody>
      </p:sp>
    </p:spTree>
    <p:extLst>
      <p:ext uri="{BB962C8B-B14F-4D97-AF65-F5344CB8AC3E}">
        <p14:creationId xmlns:p14="http://schemas.microsoft.com/office/powerpoint/2010/main" val="19339081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IGMP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69</a:t>
            </a:fld>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764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492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Switch Only</a:t>
            </a:r>
            <a:endParaRPr lang="en-US" dirty="0"/>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7</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764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732813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a:t>
            </a:r>
            <a:endParaRPr lang="en-US" dirty="0"/>
          </a:p>
        </p:txBody>
      </p:sp>
      <p:sp>
        <p:nvSpPr>
          <p:cNvPr id="3" name="Content Placeholder 2"/>
          <p:cNvSpPr>
            <a:spLocks noGrp="1"/>
          </p:cNvSpPr>
          <p:nvPr>
            <p:ph idx="1"/>
          </p:nvPr>
        </p:nvSpPr>
        <p:spPr/>
        <p:txBody>
          <a:bodyPr/>
          <a:lstStyle/>
          <a:p>
            <a:r>
              <a:rPr lang="en-US" dirty="0" smtClean="0"/>
              <a:t>We come back to Windows traffic</a:t>
            </a:r>
            <a:r>
              <a:rPr lang="en-US" baseline="0" dirty="0" smtClean="0"/>
              <a:t> when we encounter a Browser frame</a:t>
            </a:r>
          </a:p>
          <a:p>
            <a:r>
              <a:rPr lang="en-US" baseline="0" dirty="0" smtClean="0"/>
              <a:t>This is the Windows Workgroup I am in charge, no I am in charge, no I am in charge, oh never mind since it never works anyway argument</a:t>
            </a:r>
          </a:p>
          <a:p>
            <a:r>
              <a:rPr lang="en-US" baseline="0" dirty="0" smtClean="0"/>
              <a:t>As you can see, these frames are quite lengthy</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70</a:t>
            </a:fld>
            <a:endParaRPr lang="en-US" dirty="0"/>
          </a:p>
        </p:txBody>
      </p:sp>
    </p:spTree>
    <p:extLst>
      <p:ext uri="{BB962C8B-B14F-4D97-AF65-F5344CB8AC3E}">
        <p14:creationId xmlns:p14="http://schemas.microsoft.com/office/powerpoint/2010/main" val="41911496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BROWSER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71</a:t>
            </a:fld>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5698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BROWSER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72</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67010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BROWSER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73</a:t>
            </a:fld>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002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78958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BROWSER</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74</a:t>
            </a:fld>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002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668492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BROWSER</a:t>
            </a:r>
            <a:endParaRPr lang="en-US" dirty="0"/>
          </a:p>
        </p:txBody>
      </p:sp>
      <p:sp>
        <p:nvSpPr>
          <p:cNvPr id="3" name="Content Placeholder 2"/>
          <p:cNvSpPr>
            <a:spLocks noGrp="1"/>
          </p:cNvSpPr>
          <p:nvPr>
            <p:ph idx="1"/>
          </p:nvPr>
        </p:nvSpPr>
        <p:spPr/>
        <p:txBody>
          <a:bodyPr/>
          <a:lstStyle/>
          <a:p>
            <a:r>
              <a:rPr lang="en-US" dirty="0" smtClean="0"/>
              <a:t>On</a:t>
            </a:r>
            <a:r>
              <a:rPr lang="en-US" baseline="0" dirty="0" smtClean="0"/>
              <a:t> a network with Windows PCs this is normal traffic</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75</a:t>
            </a:fld>
            <a:endParaRPr lang="en-US" dirty="0"/>
          </a:p>
        </p:txBody>
      </p:sp>
    </p:spTree>
    <p:extLst>
      <p:ext uri="{BB962C8B-B14F-4D97-AF65-F5344CB8AC3E}">
        <p14:creationId xmlns:p14="http://schemas.microsoft.com/office/powerpoint/2010/main" val="28487709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UDP</a:t>
            </a:r>
            <a:endParaRPr lang="en-US" dirty="0"/>
          </a:p>
        </p:txBody>
      </p:sp>
      <p:sp>
        <p:nvSpPr>
          <p:cNvPr id="3" name="Content Placeholder 2"/>
          <p:cNvSpPr>
            <a:spLocks noGrp="1"/>
          </p:cNvSpPr>
          <p:nvPr>
            <p:ph idx="1"/>
          </p:nvPr>
        </p:nvSpPr>
        <p:spPr/>
        <p:txBody>
          <a:bodyPr/>
          <a:lstStyle/>
          <a:p>
            <a:r>
              <a:rPr lang="en-US" dirty="0" smtClean="0"/>
              <a:t>The last one is named UDP or User Datagram Protocol</a:t>
            </a:r>
          </a:p>
          <a:p>
            <a:r>
              <a:rPr lang="en-US" dirty="0" smtClean="0"/>
              <a:t>One would</a:t>
            </a:r>
            <a:r>
              <a:rPr lang="en-US" baseline="0" dirty="0" smtClean="0"/>
              <a:t> think that UDP being a Transport layer protocol something next appear at the Application layer</a:t>
            </a:r>
          </a:p>
          <a:p>
            <a:r>
              <a:rPr lang="en-US" baseline="0" dirty="0" smtClean="0"/>
              <a:t>It does not in this case</a:t>
            </a:r>
          </a:p>
          <a:p>
            <a:r>
              <a:rPr lang="en-US" baseline="0" dirty="0" smtClean="0"/>
              <a:t>There is nothing else</a:t>
            </a:r>
          </a:p>
          <a:p>
            <a:r>
              <a:rPr lang="en-US" baseline="0" dirty="0" smtClean="0"/>
              <a:t>See</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76</a:t>
            </a:fld>
            <a:endParaRPr lang="en-US" dirty="0"/>
          </a:p>
        </p:txBody>
      </p:sp>
    </p:spTree>
    <p:extLst>
      <p:ext uri="{BB962C8B-B14F-4D97-AF65-F5344CB8AC3E}">
        <p14:creationId xmlns:p14="http://schemas.microsoft.com/office/powerpoint/2010/main" val="23088372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UDP</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77</a:t>
            </a:fld>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 y="1643443"/>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700476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UDP</a:t>
            </a:r>
            <a:endParaRPr lang="en-US" dirty="0"/>
          </a:p>
        </p:txBody>
      </p:sp>
      <p:sp>
        <p:nvSpPr>
          <p:cNvPr id="3" name="Content Placeholder 2"/>
          <p:cNvSpPr>
            <a:spLocks noGrp="1"/>
          </p:cNvSpPr>
          <p:nvPr>
            <p:ph idx="1"/>
          </p:nvPr>
        </p:nvSpPr>
        <p:spPr/>
        <p:txBody>
          <a:bodyPr/>
          <a:lstStyle/>
          <a:p>
            <a:r>
              <a:rPr lang="en-US" dirty="0" smtClean="0"/>
              <a:t>The clue</a:t>
            </a:r>
            <a:r>
              <a:rPr lang="en-US" baseline="0" dirty="0" smtClean="0"/>
              <a:t> in this case is the destination port being used by UDP, 22936</a:t>
            </a:r>
          </a:p>
          <a:p>
            <a:r>
              <a:rPr lang="en-US" baseline="0" dirty="0" smtClean="0"/>
              <a:t>A little research reveals that this the configuration program for a NAS box looking for that NAS box</a:t>
            </a:r>
          </a:p>
          <a:p>
            <a:r>
              <a:rPr lang="en-US" baseline="0" dirty="0" smtClean="0"/>
              <a:t>As the box is not attached the network, this search is in vain</a:t>
            </a:r>
          </a:p>
          <a:p>
            <a:r>
              <a:rPr lang="en-US" baseline="0" dirty="0" smtClean="0"/>
              <a:t>It is just more junk using up network bandwidth</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78</a:t>
            </a:fld>
            <a:endParaRPr lang="en-US" dirty="0"/>
          </a:p>
        </p:txBody>
      </p:sp>
    </p:spTree>
    <p:extLst>
      <p:ext uri="{BB962C8B-B14F-4D97-AF65-F5344CB8AC3E}">
        <p14:creationId xmlns:p14="http://schemas.microsoft.com/office/powerpoint/2010/main" val="16805286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Printer</a:t>
            </a:r>
            <a:endParaRPr lang="en-US" dirty="0"/>
          </a:p>
        </p:txBody>
      </p:sp>
      <p:sp>
        <p:nvSpPr>
          <p:cNvPr id="3" name="Content Placeholder 2"/>
          <p:cNvSpPr>
            <a:spLocks noGrp="1"/>
          </p:cNvSpPr>
          <p:nvPr>
            <p:ph idx="1"/>
          </p:nvPr>
        </p:nvSpPr>
        <p:spPr/>
        <p:txBody>
          <a:bodyPr/>
          <a:lstStyle/>
          <a:p>
            <a:r>
              <a:rPr lang="en-US" dirty="0" smtClean="0"/>
              <a:t>Recall</a:t>
            </a:r>
            <a:r>
              <a:rPr lang="en-US" baseline="0" dirty="0" smtClean="0"/>
              <a:t> that the second PC was looking for a printer</a:t>
            </a:r>
          </a:p>
          <a:p>
            <a:r>
              <a:rPr lang="en-US" baseline="0" dirty="0" smtClean="0"/>
              <a:t>Let’s add it to the network</a:t>
            </a:r>
          </a:p>
          <a:p>
            <a:r>
              <a:rPr lang="en-US" baseline="0" dirty="0" smtClean="0"/>
              <a:t>As before the PC is looking for the printer at IP address 192.168.1.6</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79</a:t>
            </a:fld>
            <a:endParaRPr lang="en-US" dirty="0"/>
          </a:p>
        </p:txBody>
      </p:sp>
    </p:spTree>
    <p:extLst>
      <p:ext uri="{BB962C8B-B14F-4D97-AF65-F5344CB8AC3E}">
        <p14:creationId xmlns:p14="http://schemas.microsoft.com/office/powerpoint/2010/main" val="1109174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DTP</a:t>
            </a:r>
            <a:endParaRPr lang="en-US" dirty="0"/>
          </a:p>
        </p:txBody>
      </p:sp>
      <p:sp>
        <p:nvSpPr>
          <p:cNvPr id="3" name="Content Placeholder 2"/>
          <p:cNvSpPr>
            <a:spLocks noGrp="1"/>
          </p:cNvSpPr>
          <p:nvPr>
            <p:ph idx="1"/>
          </p:nvPr>
        </p:nvSpPr>
        <p:spPr/>
        <p:txBody>
          <a:bodyPr/>
          <a:lstStyle/>
          <a:p>
            <a:r>
              <a:rPr lang="en-US" dirty="0" smtClean="0"/>
              <a:t>The first frame the switch sends out </a:t>
            </a:r>
            <a:r>
              <a:rPr lang="en-US" dirty="0" smtClean="0"/>
              <a:t>is one using </a:t>
            </a:r>
            <a:r>
              <a:rPr lang="en-US" dirty="0" smtClean="0"/>
              <a:t>DTP</a:t>
            </a:r>
          </a:p>
          <a:p>
            <a:r>
              <a:rPr lang="en-US" sz="3200" dirty="0" smtClean="0">
                <a:solidFill>
                  <a:schemeClr val="tx1"/>
                </a:solidFill>
                <a:effectLst/>
                <a:latin typeface="+mn-lt"/>
                <a:ea typeface="+mn-ea"/>
                <a:cs typeface="+mn-cs"/>
              </a:rPr>
              <a:t>Dynamic Trunking Protocol </a:t>
            </a:r>
            <a:r>
              <a:rPr lang="en-US" sz="3200" dirty="0" smtClean="0">
                <a:solidFill>
                  <a:schemeClr val="tx1"/>
                </a:solidFill>
                <a:effectLst/>
                <a:latin typeface="+mn-lt"/>
                <a:ea typeface="+mn-ea"/>
                <a:cs typeface="+mn-cs"/>
              </a:rPr>
              <a:t>is a proprietary </a:t>
            </a:r>
            <a:r>
              <a:rPr lang="en-US" sz="3200" dirty="0" smtClean="0">
                <a:solidFill>
                  <a:schemeClr val="tx1"/>
                </a:solidFill>
                <a:effectLst/>
                <a:latin typeface="+mn-lt"/>
                <a:ea typeface="+mn-ea"/>
                <a:cs typeface="+mn-cs"/>
              </a:rPr>
              <a:t>Cisco protocol that attempts to</a:t>
            </a:r>
            <a:r>
              <a:rPr lang="en-US" sz="3200" baseline="0" dirty="0" smtClean="0">
                <a:solidFill>
                  <a:schemeClr val="tx1"/>
                </a:solidFill>
                <a:effectLst/>
                <a:latin typeface="+mn-lt"/>
                <a:ea typeface="+mn-ea"/>
                <a:cs typeface="+mn-cs"/>
              </a:rPr>
              <a:t> create a trunk link with a switch at the other end by using</a:t>
            </a:r>
            <a:r>
              <a:rPr lang="en-US" dirty="0" smtClean="0">
                <a:effectLst/>
              </a:rPr>
              <a:t> advertisements to contact the switch on the other end of the link, and auto-negotiate a switchport to either an access or trunk link</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8</a:t>
            </a:fld>
            <a:endParaRPr lang="en-US" dirty="0"/>
          </a:p>
        </p:txBody>
      </p:sp>
    </p:spTree>
    <p:extLst>
      <p:ext uri="{BB962C8B-B14F-4D97-AF65-F5344CB8AC3E}">
        <p14:creationId xmlns:p14="http://schemas.microsoft.com/office/powerpoint/2010/main" val="32639021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Printer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80</a:t>
            </a:fld>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168640" cy="4071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28789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Printer</a:t>
            </a:r>
            <a:endParaRPr lang="en-US" dirty="0"/>
          </a:p>
        </p:txBody>
      </p:sp>
      <p:sp>
        <p:nvSpPr>
          <p:cNvPr id="3" name="Content Placeholder 2"/>
          <p:cNvSpPr>
            <a:spLocks noGrp="1"/>
          </p:cNvSpPr>
          <p:nvPr>
            <p:ph idx="1"/>
          </p:nvPr>
        </p:nvSpPr>
        <p:spPr/>
        <p:txBody>
          <a:bodyPr/>
          <a:lstStyle/>
          <a:p>
            <a:r>
              <a:rPr lang="en-US" dirty="0" smtClean="0"/>
              <a:t>The printer</a:t>
            </a:r>
            <a:r>
              <a:rPr lang="en-US" baseline="0" dirty="0" smtClean="0"/>
              <a:t> answers as we can see in the ARP table</a:t>
            </a:r>
          </a:p>
          <a:p>
            <a:r>
              <a:rPr lang="en-US" baseline="0" dirty="0" smtClean="0"/>
              <a:t>Its MAC address is 00:23:7D:8E:1D:50</a:t>
            </a:r>
          </a:p>
          <a:p>
            <a:r>
              <a:rPr lang="en-US" baseline="0" dirty="0" smtClean="0"/>
              <a:t>The OUI of 00:23:7D tells us this is an HP device</a:t>
            </a:r>
          </a:p>
          <a:p>
            <a:r>
              <a:rPr lang="en-US" baseline="0" dirty="0" smtClean="0"/>
              <a:t>As the printer is an HP printer the PC is happy it has found its device</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81</a:t>
            </a:fld>
            <a:endParaRPr lang="en-US" dirty="0"/>
          </a:p>
        </p:txBody>
      </p:sp>
    </p:spTree>
    <p:extLst>
      <p:ext uri="{BB962C8B-B14F-4D97-AF65-F5344CB8AC3E}">
        <p14:creationId xmlns:p14="http://schemas.microsoft.com/office/powerpoint/2010/main" val="369092009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Printer</a:t>
            </a:r>
            <a:endParaRPr lang="en-US" dirty="0"/>
          </a:p>
        </p:txBody>
      </p:sp>
      <p:sp>
        <p:nvSpPr>
          <p:cNvPr id="3" name="Content Placeholder 2"/>
          <p:cNvSpPr>
            <a:spLocks noGrp="1"/>
          </p:cNvSpPr>
          <p:nvPr>
            <p:ph idx="1"/>
          </p:nvPr>
        </p:nvSpPr>
        <p:spPr/>
        <p:txBody>
          <a:bodyPr/>
          <a:lstStyle/>
          <a:p>
            <a:r>
              <a:rPr lang="en-US" baseline="0" dirty="0" smtClean="0"/>
              <a:t>The printer is the best mannered device on the network</a:t>
            </a:r>
          </a:p>
          <a:p>
            <a:r>
              <a:rPr lang="en-US" baseline="0" dirty="0" smtClean="0"/>
              <a:t>It does not add any traffic to the network</a:t>
            </a:r>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82</a:t>
            </a:fld>
            <a:endParaRPr lang="en-US" dirty="0"/>
          </a:p>
        </p:txBody>
      </p:sp>
    </p:spTree>
    <p:extLst>
      <p:ext uri="{BB962C8B-B14F-4D97-AF65-F5344CB8AC3E}">
        <p14:creationId xmlns:p14="http://schemas.microsoft.com/office/powerpoint/2010/main" val="14116005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As we can see Cisco devices and PCs</a:t>
            </a:r>
            <a:r>
              <a:rPr lang="en-US" baseline="0" dirty="0" smtClean="0"/>
              <a:t> using the Windows OSs add a lot of overhead to the network</a:t>
            </a:r>
          </a:p>
          <a:p>
            <a:r>
              <a:rPr lang="en-US" baseline="0" dirty="0" smtClean="0"/>
              <a:t>Whereas nice devices like the HP printer stay quiet</a:t>
            </a:r>
          </a:p>
          <a:p>
            <a:r>
              <a:rPr lang="en-US" baseline="0" dirty="0" smtClean="0"/>
              <a:t>To know if your network is working correctly you must first know what it looks like when it is well</a:t>
            </a:r>
          </a:p>
          <a:p>
            <a:r>
              <a:rPr lang="en-US" baseline="0" dirty="0" smtClean="0"/>
              <a:t>Then problems are easier to find</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83</a:t>
            </a:fld>
            <a:endParaRPr lang="en-US" dirty="0"/>
          </a:p>
        </p:txBody>
      </p:sp>
    </p:spTree>
    <p:extLst>
      <p:ext uri="{BB962C8B-B14F-4D97-AF65-F5344CB8AC3E}">
        <p14:creationId xmlns:p14="http://schemas.microsoft.com/office/powerpoint/2010/main" val="880788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DTP</a:t>
            </a:r>
            <a:endParaRPr lang="en-US" dirty="0"/>
          </a:p>
        </p:txBody>
      </p:sp>
      <p:sp>
        <p:nvSpPr>
          <p:cNvPr id="3" name="Content Placeholder 2"/>
          <p:cNvSpPr>
            <a:spLocks noGrp="1"/>
          </p:cNvSpPr>
          <p:nvPr>
            <p:ph idx="1"/>
          </p:nvPr>
        </p:nvSpPr>
        <p:spPr/>
        <p:txBody>
          <a:bodyPr/>
          <a:lstStyle/>
          <a:p>
            <a:r>
              <a:rPr lang="en-US" sz="3200" dirty="0" smtClean="0">
                <a:solidFill>
                  <a:schemeClr val="tx1"/>
                </a:solidFill>
                <a:effectLst/>
                <a:latin typeface="+mn-lt"/>
                <a:ea typeface="+mn-ea"/>
                <a:cs typeface="+mn-cs"/>
              </a:rPr>
              <a:t>This is a normal frame for a Cisco switch</a:t>
            </a:r>
            <a:endParaRPr lang="en-US" dirty="0"/>
          </a:p>
        </p:txBody>
      </p:sp>
      <p:sp>
        <p:nvSpPr>
          <p:cNvPr id="4" name="Footer Placeholder 3"/>
          <p:cNvSpPr>
            <a:spLocks noGrp="1"/>
          </p:cNvSpPr>
          <p:nvPr>
            <p:ph type="ftr" sz="quarter" idx="11"/>
          </p:nvPr>
        </p:nvSpPr>
        <p:spPr/>
        <p:txBody>
          <a:bodyPr/>
          <a:lstStyle/>
          <a:p>
            <a:r>
              <a:rPr lang="en-US" dirty="0" smtClean="0"/>
              <a:t>Copyright 2012 Kenneth M. Chipps Ph.D. www.chipps.com</a:t>
            </a:r>
            <a:endParaRPr lang="en-US" dirty="0"/>
          </a:p>
        </p:txBody>
      </p:sp>
      <p:sp>
        <p:nvSpPr>
          <p:cNvPr id="5" name="Slide Number Placeholder 4"/>
          <p:cNvSpPr>
            <a:spLocks noGrp="1"/>
          </p:cNvSpPr>
          <p:nvPr>
            <p:ph type="sldNum" sz="quarter" idx="12"/>
          </p:nvPr>
        </p:nvSpPr>
        <p:spPr/>
        <p:txBody>
          <a:bodyPr/>
          <a:lstStyle/>
          <a:p>
            <a:fld id="{2CABF839-2AD5-4717-8E8A-D5C60AC7FB3A}" type="slidenum">
              <a:rPr lang="en-US" smtClean="0"/>
              <a:pPr/>
              <a:t>9</a:t>
            </a:fld>
            <a:endParaRPr lang="en-US" dirty="0"/>
          </a:p>
        </p:txBody>
      </p:sp>
    </p:spTree>
    <p:extLst>
      <p:ext uri="{BB962C8B-B14F-4D97-AF65-F5344CB8AC3E}">
        <p14:creationId xmlns:p14="http://schemas.microsoft.com/office/powerpoint/2010/main" val="2601520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A">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CCNA</Template>
  <TotalTime>884</TotalTime>
  <Words>3210</Words>
  <Application>Microsoft Office PowerPoint</Application>
  <PresentationFormat>On-screen Show (4:3)</PresentationFormat>
  <Paragraphs>419</Paragraphs>
  <Slides>83</Slides>
  <Notes>0</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CCNA</vt:lpstr>
      <vt:lpstr>Frames Seen On Local Area Networks</vt:lpstr>
      <vt:lpstr>Objectives</vt:lpstr>
      <vt:lpstr>Frames Seen on Networks</vt:lpstr>
      <vt:lpstr>Frames Seen on Networks</vt:lpstr>
      <vt:lpstr>Switch Only</vt:lpstr>
      <vt:lpstr>Switch Only</vt:lpstr>
      <vt:lpstr>Switch Only</vt:lpstr>
      <vt:lpstr>DTP</vt:lpstr>
      <vt:lpstr>DTP</vt:lpstr>
      <vt:lpstr>CDP</vt:lpstr>
      <vt:lpstr>CDP</vt:lpstr>
      <vt:lpstr>CDP</vt:lpstr>
      <vt:lpstr>CDP</vt:lpstr>
      <vt:lpstr>CDP</vt:lpstr>
      <vt:lpstr>CDP</vt:lpstr>
      <vt:lpstr>CDP</vt:lpstr>
      <vt:lpstr>CDP</vt:lpstr>
      <vt:lpstr>EAP</vt:lpstr>
      <vt:lpstr>EAP</vt:lpstr>
      <vt:lpstr>STP</vt:lpstr>
      <vt:lpstr>STP</vt:lpstr>
      <vt:lpstr>BPDU</vt:lpstr>
      <vt:lpstr>STP</vt:lpstr>
      <vt:lpstr>Loop</vt:lpstr>
      <vt:lpstr>Loop</vt:lpstr>
      <vt:lpstr>Loop</vt:lpstr>
      <vt:lpstr>Frames on Cisco Switches</vt:lpstr>
      <vt:lpstr>Frames on Cisco Switches</vt:lpstr>
      <vt:lpstr>Frames on Cisco Switches</vt:lpstr>
      <vt:lpstr>Consumer Grade Switch</vt:lpstr>
      <vt:lpstr>Consumer Grade Switch</vt:lpstr>
      <vt:lpstr>Consumer Grade Switch</vt:lpstr>
      <vt:lpstr>An Old Hub</vt:lpstr>
      <vt:lpstr>DLink Non-Consumer Switch</vt:lpstr>
      <vt:lpstr>DLink Non-Consumer Switch</vt:lpstr>
      <vt:lpstr>2950 to 2950</vt:lpstr>
      <vt:lpstr>When is a Switch Not a Switch</vt:lpstr>
      <vt:lpstr>Switch With One Device</vt:lpstr>
      <vt:lpstr>Switch With One Device</vt:lpstr>
      <vt:lpstr>Switch With One Device</vt:lpstr>
      <vt:lpstr>Switch With One Device</vt:lpstr>
      <vt:lpstr>Switch With One Device</vt:lpstr>
      <vt:lpstr>Switch With One Device</vt:lpstr>
      <vt:lpstr>Switch With One Device</vt:lpstr>
      <vt:lpstr>NBNS</vt:lpstr>
      <vt:lpstr>DHCPV6</vt:lpstr>
      <vt:lpstr>DHCPV6</vt:lpstr>
      <vt:lpstr>DHCPV6</vt:lpstr>
      <vt:lpstr>MDNS</vt:lpstr>
      <vt:lpstr>MDNS</vt:lpstr>
      <vt:lpstr>MDNS</vt:lpstr>
      <vt:lpstr>MDNS</vt:lpstr>
      <vt:lpstr>LLMNR</vt:lpstr>
      <vt:lpstr>LLMNR</vt:lpstr>
      <vt:lpstr>LLMNR</vt:lpstr>
      <vt:lpstr>LLMNR</vt:lpstr>
      <vt:lpstr>DHCP</vt:lpstr>
      <vt:lpstr>DHCP</vt:lpstr>
      <vt:lpstr>Switch With One Device</vt:lpstr>
      <vt:lpstr>Switch With One Device</vt:lpstr>
      <vt:lpstr>Two Devices</vt:lpstr>
      <vt:lpstr>ARP</vt:lpstr>
      <vt:lpstr>ARP</vt:lpstr>
      <vt:lpstr>ARP</vt:lpstr>
      <vt:lpstr>ARP</vt:lpstr>
      <vt:lpstr>ICMPV6</vt:lpstr>
      <vt:lpstr>ICMPV6</vt:lpstr>
      <vt:lpstr>IGMP</vt:lpstr>
      <vt:lpstr>IGMP</vt:lpstr>
      <vt:lpstr>BROWSER</vt:lpstr>
      <vt:lpstr>BROWSER</vt:lpstr>
      <vt:lpstr>BROWSER</vt:lpstr>
      <vt:lpstr>BROWSER</vt:lpstr>
      <vt:lpstr>BROWSER</vt:lpstr>
      <vt:lpstr>BROWSER</vt:lpstr>
      <vt:lpstr>UDP</vt:lpstr>
      <vt:lpstr>UDP</vt:lpstr>
      <vt:lpstr>UDP</vt:lpstr>
      <vt:lpstr>A Printer</vt:lpstr>
      <vt:lpstr>A Printer</vt:lpstr>
      <vt:lpstr>A Printer</vt:lpstr>
      <vt:lpstr>A Printer</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Frames Seen on Networks</dc:title>
  <dc:creator>Kenneth M. Chipps Ph.D.</dc:creator>
  <cp:lastModifiedBy>Kenneth M. Chipps Ph.D.</cp:lastModifiedBy>
  <cp:revision>77</cp:revision>
  <dcterms:created xsi:type="dcterms:W3CDTF">2009-06-27T03:30:47Z</dcterms:created>
  <dcterms:modified xsi:type="dcterms:W3CDTF">2012-04-19T03:30:37Z</dcterms:modified>
</cp:coreProperties>
</file>