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6"/>
  </p:notesMasterIdLst>
  <p:handoutMasterIdLst>
    <p:handoutMasterId r:id="rId77"/>
  </p:handoutMasterIdLst>
  <p:sldIdLst>
    <p:sldId id="342" r:id="rId2"/>
    <p:sldId id="344" r:id="rId3"/>
    <p:sldId id="345" r:id="rId4"/>
    <p:sldId id="460" r:id="rId5"/>
    <p:sldId id="260" r:id="rId6"/>
    <p:sldId id="314" r:id="rId7"/>
    <p:sldId id="312" r:id="rId8"/>
    <p:sldId id="340" r:id="rId9"/>
    <p:sldId id="402" r:id="rId10"/>
    <p:sldId id="403" r:id="rId11"/>
    <p:sldId id="404" r:id="rId12"/>
    <p:sldId id="405" r:id="rId13"/>
    <p:sldId id="446" r:id="rId14"/>
    <p:sldId id="461" r:id="rId15"/>
    <p:sldId id="406" r:id="rId16"/>
    <p:sldId id="407" r:id="rId17"/>
    <p:sldId id="408" r:id="rId18"/>
    <p:sldId id="409" r:id="rId19"/>
    <p:sldId id="456" r:id="rId20"/>
    <p:sldId id="457" r:id="rId21"/>
    <p:sldId id="410" r:id="rId22"/>
    <p:sldId id="447" r:id="rId23"/>
    <p:sldId id="444" r:id="rId24"/>
    <p:sldId id="445" r:id="rId25"/>
    <p:sldId id="411" r:id="rId26"/>
    <p:sldId id="448" r:id="rId27"/>
    <p:sldId id="413" r:id="rId28"/>
    <p:sldId id="414" r:id="rId29"/>
    <p:sldId id="415" r:id="rId30"/>
    <p:sldId id="416" r:id="rId31"/>
    <p:sldId id="417" r:id="rId32"/>
    <p:sldId id="449" r:id="rId33"/>
    <p:sldId id="454" r:id="rId34"/>
    <p:sldId id="418" r:id="rId35"/>
    <p:sldId id="419" r:id="rId36"/>
    <p:sldId id="420" r:id="rId37"/>
    <p:sldId id="421" r:id="rId38"/>
    <p:sldId id="450" r:id="rId39"/>
    <p:sldId id="422" r:id="rId40"/>
    <p:sldId id="423" r:id="rId41"/>
    <p:sldId id="424" r:id="rId42"/>
    <p:sldId id="451" r:id="rId43"/>
    <p:sldId id="425" r:id="rId44"/>
    <p:sldId id="426" r:id="rId45"/>
    <p:sldId id="427" r:id="rId46"/>
    <p:sldId id="428" r:id="rId47"/>
    <p:sldId id="429" r:id="rId48"/>
    <p:sldId id="430" r:id="rId49"/>
    <p:sldId id="431" r:id="rId50"/>
    <p:sldId id="458" r:id="rId51"/>
    <p:sldId id="462" r:id="rId52"/>
    <p:sldId id="381" r:id="rId53"/>
    <p:sldId id="382" r:id="rId54"/>
    <p:sldId id="383" r:id="rId55"/>
    <p:sldId id="435" r:id="rId56"/>
    <p:sldId id="384" r:id="rId57"/>
    <p:sldId id="385" r:id="rId58"/>
    <p:sldId id="386" r:id="rId59"/>
    <p:sldId id="387" r:id="rId60"/>
    <p:sldId id="439" r:id="rId61"/>
    <p:sldId id="388" r:id="rId62"/>
    <p:sldId id="389" r:id="rId63"/>
    <p:sldId id="390" r:id="rId64"/>
    <p:sldId id="391" r:id="rId65"/>
    <p:sldId id="392" r:id="rId66"/>
    <p:sldId id="436" r:id="rId67"/>
    <p:sldId id="393" r:id="rId68"/>
    <p:sldId id="394" r:id="rId69"/>
    <p:sldId id="395" r:id="rId70"/>
    <p:sldId id="396" r:id="rId71"/>
    <p:sldId id="397" r:id="rId72"/>
    <p:sldId id="398" r:id="rId73"/>
    <p:sldId id="399" r:id="rId74"/>
    <p:sldId id="400" r:id="rId7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1604A9A-2EBC-4CC9-98B5-62488F1F4B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223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8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8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8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732FA2A-082D-4548-B9F4-B49497E837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397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BC0930-5AA2-4B69-BF79-A7CD7C287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94525-4020-4CAF-915E-A24A194CB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93252-44C9-4B35-B7F4-0CDED009A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EA575-D12A-41ED-921D-3883A8B645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CB46B-C4C8-445C-AAEA-54CD77122D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3D720-B577-42D4-A308-DFD98488A3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03FB6-F29D-4F7C-9391-C74060FE7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E1137-BCB7-4AF0-8AED-6AC5DCC62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0B9A5-30E1-429C-B261-57885148B3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F407A-83B7-4157-A98F-393D040441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07F5B-2C81-4B6D-B7D0-339B9E51D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C990A-7E96-4AF5-B764-0FAA4EC248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957AE75-E7D7-4002-9EE4-EFA3925E5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4038600" cy="476250"/>
          </a:xfrm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</a:t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  <a:r>
              <a:rPr lang="en-US" sz="2400" dirty="0" smtClean="0"/>
              <a:t>Last Update </a:t>
            </a:r>
            <a:r>
              <a:rPr lang="en-US" sz="2400" dirty="0" smtClean="0"/>
              <a:t>2013.05.01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1.6.0</a:t>
            </a:r>
            <a:endParaRPr lang="en-US" sz="2400" dirty="0" smtClean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3CD604-6A4D-43D5-B512-240B4A5471A8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C590D7-BBC6-4949-AA59-9CCA1FAB7A26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Each network device has something that acts like a NIC – Network Interface Card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 NIC puts information onto the network and takes it off the network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Each NIC has an address burned into it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This is the MAC </a:t>
            </a:r>
            <a:r>
              <a:rPr lang="en-US" dirty="0" smtClean="0"/>
              <a:t>address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2BEC5B-B971-4F3F-9322-22ABA2BB55DC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Ethernet works by transmitting a frame out onto the network media, usually a copper cable,  which in half duplex mode is shared by all devices on the network</a:t>
            </a:r>
          </a:p>
          <a:p>
            <a:pPr eaLnBrk="1" hangingPunct="1"/>
            <a:r>
              <a:rPr lang="en-US" dirty="0" smtClean="0"/>
              <a:t>Every </a:t>
            </a:r>
            <a:r>
              <a:rPr lang="en-US" dirty="0" smtClean="0"/>
              <a:t>device on the network copies this frame into their NIC’s buffer space</a:t>
            </a:r>
          </a:p>
          <a:p>
            <a:pPr eaLnBrk="1" hangingPunct="1"/>
            <a:r>
              <a:rPr lang="en-US" dirty="0" smtClean="0"/>
              <a:t>Each device then checks to see if the frame’s destination address is its MAC </a:t>
            </a:r>
            <a:r>
              <a:rPr lang="en-US" dirty="0" smtClean="0"/>
              <a:t>address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E91A56-9D76-431D-95B5-879AE1D9A865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If it is, it takes the frame in</a:t>
            </a:r>
          </a:p>
          <a:p>
            <a:pPr eaLnBrk="1" hangingPunct="1"/>
            <a:r>
              <a:rPr lang="en-US" dirty="0" smtClean="0"/>
              <a:t>If it is not, it discards it</a:t>
            </a:r>
          </a:p>
          <a:p>
            <a:pPr eaLnBrk="1" hangingPunct="1"/>
            <a:r>
              <a:rPr lang="en-US" dirty="0" smtClean="0"/>
              <a:t>But </a:t>
            </a:r>
            <a:r>
              <a:rPr lang="en-US" dirty="0" smtClean="0"/>
              <a:t>before any station can access the network in order to place a frame on the network it must follow the rules of </a:t>
            </a:r>
            <a:r>
              <a:rPr lang="en-US" dirty="0" smtClean="0"/>
              <a:t>CSMA/CD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DDCA0D-4BEB-4FED-83F1-EC6A3513E785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CSMA/CD - Carrier Sense Multiple Access/ Collision Detection is how half duplex Ethernet networks decide who gets first crack at this shared network that only one of them can use at a time</a:t>
            </a:r>
          </a:p>
          <a:p>
            <a:pPr eaLnBrk="1" hangingPunct="1"/>
            <a:r>
              <a:rPr lang="en-US" dirty="0" smtClean="0"/>
              <a:t>I’ll </a:t>
            </a:r>
            <a:r>
              <a:rPr lang="en-US" dirty="0" smtClean="0"/>
              <a:t>explain this with an example</a:t>
            </a:r>
          </a:p>
          <a:p>
            <a:pPr lvl="1" eaLnBrk="1" hangingPunct="1"/>
            <a:r>
              <a:rPr lang="en-US" dirty="0" smtClean="0"/>
              <a:t>Recall that a basic network consists of a NIC, a cable, a hub, another cable, and another </a:t>
            </a:r>
            <a:r>
              <a:rPr lang="en-US" dirty="0" smtClean="0"/>
              <a:t>NIC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Half Duplex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One NIC is in a device that needs to send something to the device with the other NIC</a:t>
            </a:r>
          </a:p>
          <a:p>
            <a:pPr lvl="1" eaLnBrk="1" hangingPunct="1"/>
            <a:r>
              <a:rPr lang="en-US" smtClean="0"/>
              <a:t>Let’s take this example and apply it to two classrooms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7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45C99-6DA9-482D-9E9B-D9507B87E148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 Ethernet Operation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</p:txBody>
      </p:sp>
      <p:pic>
        <p:nvPicPr>
          <p:cNvPr id="16390" name="Picture 4" descr="HowEthernetWor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8770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484B07-37B1-48C1-9112-CAA5A6088B02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 Ethernet Operation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Carrier Sense means before a station talks, it listens for the carrier signal generated when another station is talking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If another station is talking, this station will wait until there is no carrier present, in other words when no one else is talking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E14F8A-1747-4639-AA7A-1647547F7D05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Half Duplex Ethernet Operation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Multiple Access refers to the fact that when a station is done transmitting it is allowed to immediately transmit again or another station may access the network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Turns do not have to be taken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Everyone has an equal chance to transmit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CE15D8-8FC6-4BB4-9AEB-E941749EEAD8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 Ethernet Operation</a:t>
            </a:r>
            <a:endParaRPr lang="en-US" dirty="0" smtClean="0">
              <a:cs typeface="Times New Roman" pitchFamily="18" charset="0"/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Collision Detection is the ability of an adapter to detect the collision of electrical signals that will result if two stations do start transmitting at the same instant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In a normally operating Ethernet network, sometimes two stations simultaneously detect no carrier and begin to talk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 two electrical signals will interfere with each other and result in a collision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C3C7C6-C4D4-423C-9542-9892E56E726F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Types of Collisions</a:t>
            </a:r>
          </a:p>
        </p:txBody>
      </p:sp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6958013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667AA6-F65A-4C51-9DCB-07E37EB0DA20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Ethernet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is the most common network access method in use today</a:t>
            </a:r>
          </a:p>
          <a:p>
            <a:pPr eaLnBrk="1" hangingPunct="1"/>
            <a:r>
              <a:rPr lang="en-US" dirty="0" smtClean="0"/>
              <a:t>It will most likely rule the world from end to end in the next few years in one form or another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ABA566-D21E-45B2-B1B4-C5A05F580C22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Types of Collisions</a:t>
            </a:r>
          </a:p>
        </p:txBody>
      </p:sp>
      <p:pic>
        <p:nvPicPr>
          <p:cNvPr id="21509" name="Picture 3" descr="6_2_6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1617663"/>
            <a:ext cx="7467600" cy="43259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D89266-1762-4381-B53F-03A855AD7313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 Ethernet Rules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 network is monitored for a carrier, or presence of a transmitting station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cs typeface="Times New Roman" pitchFamily="18" charset="0"/>
              </a:rPr>
              <a:t> carrier sense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If an active carrier is detected, then transmission is deferred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 station continues to monitor the network until the carrier ceases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CBEEFE-5B05-4C5F-B5F0-CBD71F9FD40E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Half Duplex Ethernet Rules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If an active carrier is not detected, and the period of no carrier is equal to or greater than the interframe gap, then the station immediately begins transmission of the frame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792382-B5EF-42C2-937E-AB96D84EB2C5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Collision Detection/Backoff</a:t>
            </a:r>
          </a:p>
        </p:txBody>
      </p:sp>
      <p:pic>
        <p:nvPicPr>
          <p:cNvPr id="2458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5025" y="1524000"/>
            <a:ext cx="4905375" cy="471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F6B058-1525-4372-BA9C-DB3755AD038F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Collision Detection/Backoff</a:t>
            </a:r>
          </a:p>
        </p:txBody>
      </p:sp>
      <p:pic>
        <p:nvPicPr>
          <p:cNvPr id="2560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39888"/>
            <a:ext cx="6353175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043914-D881-4DF8-A2DA-BE2355117759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Half Duplex Ethernet Rules</a:t>
            </a:r>
            <a:endParaRPr lang="en-US" dirty="0" smtClean="0">
              <a:cs typeface="Times New Roman" pitchFamily="18" charset="0"/>
            </a:endParaRP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While the transmitting station is sending the frame, it monitors the medium for a collision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If a collision is detected, the first transmitting station that detects the collision stops sending the frame data and sends a 32-bit jam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979D86-AA19-4D02-8CBF-A5DD507586FB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Half Duplex Ethernet Rules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After sending the jam sequence the transmitting station waits a random period of time chosen using a random number generator before starting the transmission process over from the first step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7DF513-3744-42D8-B405-3AA9089EF0BF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Interframe Spacing and Backoff</a:t>
            </a:r>
          </a:p>
        </p:txBody>
      </p:sp>
      <p:pic>
        <p:nvPicPr>
          <p:cNvPr id="2867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" y="1600200"/>
            <a:ext cx="7734300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857E7B-A645-446B-9FF2-8F193E21ECAC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Interframe Spacing and Backoff</a:t>
            </a:r>
          </a:p>
        </p:txBody>
      </p:sp>
      <p:pic>
        <p:nvPicPr>
          <p:cNvPr id="2970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" y="1600200"/>
            <a:ext cx="7753350" cy="202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5ABFA9-243B-4282-B318-0F7BDE9CD8BD}" type="slidenum">
              <a:rPr lang="en-US"/>
              <a:pPr/>
              <a:t>29</a:t>
            </a:fld>
            <a:endParaRPr lang="en-US" dirty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Jam Signal Specifics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As discussed above, when a collision is detected by a node, it immediately transmits a jam signal to ensure the other nodes on the shared network are aware of the problem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problem is the frames sent out are now too damaged by the collision to be trusted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They must be ignored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EBC083-8DB5-4E3C-835F-F66426893835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Development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was started in the early 70s by Bob Metcalfe and David Boggs at the Xerox Palo Alto Research Center</a:t>
            </a:r>
          </a:p>
          <a:p>
            <a:pPr eaLnBrk="1" hangingPunct="1"/>
            <a:r>
              <a:rPr lang="en-US" dirty="0" smtClean="0"/>
              <a:t>Its official birthdate is May 22 1973 according to Metcalfe</a:t>
            </a:r>
          </a:p>
          <a:p>
            <a:pPr eaLnBrk="1" hangingPunct="1"/>
            <a:r>
              <a:rPr lang="en-US" dirty="0" smtClean="0"/>
              <a:t>It was patented in 1977 by Xerox</a:t>
            </a:r>
          </a:p>
          <a:p>
            <a:pPr eaLnBrk="1" hangingPunct="1"/>
            <a:r>
              <a:rPr lang="en-US" dirty="0" smtClean="0"/>
              <a:t>The first effort at standardizing it was in 1980 by DEC/Intel/Xerox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276D38-5F31-46F8-9379-56B2CA43C7C5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Jam Signal Specifics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Specifically when a transmitter detects a collision, the transmitter continues to send the preamble - if the preamble has not completed - and it also sends 32 additional bits, which are called a jam signal</a:t>
            </a:r>
          </a:p>
          <a:p>
            <a:pPr eaLnBrk="1" hangingPunct="1"/>
            <a:r>
              <a:rPr lang="en-US" dirty="0" smtClean="0"/>
              <a:t>The jam signal extends the duration of the collision event to ensure that all stations hear about the collision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4BAF4F-1C22-494F-A8B6-35615360A407}" type="slidenum">
              <a:rPr lang="en-US"/>
              <a:pPr/>
              <a:t>31</a:t>
            </a:fld>
            <a:endParaRPr lang="en-US" dirty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Jam Signal Specifics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contents of the jam signal can be any pattern that is not intentionally designed to be the 32-bit CRC value corresponding to the partial frame already transmitted</a:t>
            </a:r>
          </a:p>
          <a:p>
            <a:pPr eaLnBrk="1" hangingPunct="1"/>
            <a:r>
              <a:rPr lang="en-US" dirty="0" smtClean="0"/>
              <a:t>Most implementations send all 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873E03-1208-4D15-8F79-FAC10DEBB6BF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Jam Signal Specifics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Completely sending the preamble and transmitting a jam signal guarantees that a signal stays on the media long enough for all transmitting stations involved in the collision to recognize the collision and react accordingly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F2DA77-36D4-444F-BDD8-0F1B437571CA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Error Handling</a:t>
            </a:r>
          </a:p>
        </p:txBody>
      </p:sp>
      <p:pic>
        <p:nvPicPr>
          <p:cNvPr id="34821" name="Picture 3" descr="6_2_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71600" y="1600200"/>
            <a:ext cx="6324600" cy="44561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4C558-A69C-45B1-84F7-22E46BBBA6AF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Collision Domain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All stations that share a media are said to be in the same collision domain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This means that they must cooperate in sending messages over the media using the rules described above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Too many stations attempting to use the same media slows or stops the network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Layer 2 switches are used to breakup collision domains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4F857C-234E-4204-952D-80434E5D0AC9}" type="slidenum">
              <a:rPr lang="en-US"/>
              <a:pPr/>
              <a:t>35</a:t>
            </a:fld>
            <a:endParaRPr lang="en-US" dirty="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Broadcast Domain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Another domain of importance in an Ethernet network is the broadcast domain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One way of looking at a broadcast domain in a half duplex Ethernet network is that information is sent by broadcasting it to all stations on the shared media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64C199-BF2B-409D-AA23-95F476A07508}" type="slidenum">
              <a:rPr lang="en-US"/>
              <a:pPr/>
              <a:t>36</a:t>
            </a:fld>
            <a:endParaRPr lang="en-US" dirty="0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Broadcast Domain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That is once a station has access to the network even though it knows what station is to receive the message, it does not send it directly to that station and only that station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Rather all stations on the shared media pick it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986003-0D27-4701-A636-3FB673C437AB}" type="slidenum">
              <a:rPr lang="en-US"/>
              <a:pPr/>
              <a:t>37</a:t>
            </a:fld>
            <a:endParaRPr lang="en-US" dirty="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Broadcast Domain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Only the station it is intended for will process the message, but all will still receive it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Another aspect of broadcasting is that some messages must be broadcast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This occurs when the MAC address of the intended recipient is not known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In this case the message must be broadcast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1DAC3D-79AC-4E58-89BC-1F05C2811878}" type="slidenum">
              <a:rPr lang="en-US"/>
              <a:pPr/>
              <a:t>38</a:t>
            </a:fld>
            <a:endParaRPr lang="en-US" dirty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Broadcast Domain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These broadcasts put traffic on the entire network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Broadcast domains are divided up using Layer 3 switches or routers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832036-8C63-4006-BB1B-152D88B24398}" type="slidenum">
              <a:rPr lang="en-US"/>
              <a:pPr/>
              <a:t>39</a:t>
            </a:fld>
            <a:endParaRPr lang="en-US" dirty="0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Slot Time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The slot time is a key parameter for half-duplex Ethernet network operation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It is defined as 512 bit times for Ethernet networks operating at 10 and 100 Mbps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It is 4096 bit times for Gigabit Ethernet, if it is operating in half duplex mode, which it never does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1983 the IEEE released the 802.3 standard, which is the standard for Ethernet networks today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0004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FFB3A7-A173-4367-891B-E97748A80A78}" type="slidenum">
              <a:rPr lang="en-US"/>
              <a:pPr/>
              <a:t>40</a:t>
            </a:fld>
            <a:endParaRPr lang="en-US" dirty="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Slot Time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This also then defines the minimum frame size of 64 bytes for a 10 or 100 Mbps network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Since 64 x 8 = 512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The minimum frame size then takes 512 bit times to send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4EA309-B324-4B90-B6B9-0C73F78F6A68}" type="slidenum">
              <a:rPr lang="en-US"/>
              <a:pPr/>
              <a:t>41</a:t>
            </a:fld>
            <a:endParaRPr lang="en-US" dirty="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Slot Time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For a NIC to detect collisions, the minimum transmission time for a complete frame must be at least one slot time, and the time required for collisions to propagate to all stations on the network must be less than one slot time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Thus, a station cannot finish transmission of a frame before detecting that a collision has occurred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40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DD0C32-C8FB-4F40-BE88-8C22ADF4A67A}" type="slidenum">
              <a:rPr lang="en-US"/>
              <a:pPr/>
              <a:t>42</a:t>
            </a:fld>
            <a:endParaRPr lang="en-US" dirty="0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Slot Time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Slot time is important because 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cs typeface="Arial" charset="0"/>
              </a:rPr>
              <a:t>Establishes the minimum size of an Ethernet frame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cs typeface="Arial" charset="0"/>
              </a:rPr>
              <a:t>Sets a limit on the size of a network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cs typeface="Arial" charset="0"/>
              </a:rPr>
              <a:t>Ensures that if a collision is going to occur, it will be detected within the first 512 bits  -4096 for Gigabit Ethernet - of the frame transmission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cs typeface="Arial" charset="0"/>
              </a:rPr>
              <a:t>This simplifies the Ethernet hardware's handling of frame retransmissions following a collision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50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3017C4-528E-4175-8116-2DC1D81D9F4F}" type="slidenum">
              <a:rPr lang="en-US"/>
              <a:pPr/>
              <a:t>43</a:t>
            </a:fld>
            <a:endParaRPr lang="en-US" dirty="0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Interframe Gap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Ethernet devices must allow a minimum idle period between transmission of frames known as the IFG - interframe gap or IPG - interpacket gap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gap provides a brief recovery time between frames to allow devices to prepare for reception of the next frame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In other words to switch from transmit mode to receive mode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60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932AC3-D74B-476F-9CD0-5518DB7482F8}" type="slidenum">
              <a:rPr lang="en-US"/>
              <a:pPr/>
              <a:t>44</a:t>
            </a:fld>
            <a:endParaRPr lang="en-US" dirty="0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Interframe Gap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 minimum interframe gap is 96 bit times, which is 9.6 microseconds for 10 Mbps Ethernet, 960 nanoseconds for 100 Mbps Ethernet, and 96 nanoseconds for 1 Gbps Ethernet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1941BE-E5E3-4513-BFDE-404B7F9BF02C}" type="slidenum">
              <a:rPr lang="en-US"/>
              <a:pPr/>
              <a:t>45</a:t>
            </a:fld>
            <a:endParaRPr lang="en-US" dirty="0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Timing</a:t>
            </a:r>
          </a:p>
        </p:txBody>
      </p:sp>
      <p:pic>
        <p:nvPicPr>
          <p:cNvPr id="4710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3450" y="1600200"/>
            <a:ext cx="7296150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81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9EBA3A-0CD3-4BDD-9FD2-8E7BFCC52136}" type="slidenum">
              <a:rPr lang="en-US"/>
              <a:pPr/>
              <a:t>46</a:t>
            </a:fld>
            <a:endParaRPr lang="en-US" dirty="0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Interframe Spacing and Backoff</a:t>
            </a:r>
          </a:p>
        </p:txBody>
      </p:sp>
      <p:pic>
        <p:nvPicPr>
          <p:cNvPr id="4813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" y="1600200"/>
            <a:ext cx="7734300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71ABAC-44AF-455B-9409-F6FBEBFAC1FC}" type="slidenum">
              <a:rPr lang="en-US"/>
              <a:pPr/>
              <a:t>47</a:t>
            </a:fld>
            <a:endParaRPr lang="en-US" dirty="0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Interframe Spacing and Backoff</a:t>
            </a:r>
          </a:p>
        </p:txBody>
      </p:sp>
      <p:pic>
        <p:nvPicPr>
          <p:cNvPr id="4915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4850" y="1600200"/>
            <a:ext cx="7753350" cy="202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52F22D-6E4B-441E-A466-52E314DC4E90}" type="slidenum">
              <a:rPr lang="en-US"/>
              <a:pPr/>
              <a:t>48</a:t>
            </a:fld>
            <a:endParaRPr lang="en-US" dirty="0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Full Duplex Ethernet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The IEEE 802.3x standard introduced the idea of full duplex operation to Ethernet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In this mode a point-to-point connection is made between two devices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They may both transmit and receive at the same time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Since only two devices are talking at any one time, there can be no collisions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12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AD81D8-8432-4B8A-B092-B0C5B6F5DEAC}" type="slidenum">
              <a:rPr lang="en-US"/>
              <a:pPr/>
              <a:t>49</a:t>
            </a:fld>
            <a:endParaRPr lang="en-US" dirty="0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Full Duplex Ethernet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CSMA/CD no longer applies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Speed is instantly doubled in a full duplex Ethernet network, due to simultaneous transmitting and receiving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Segments lengths are increased dramatically, since the timing requirements of half-duplex no longer apply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4F548C-F76E-4120-9693-418FFF53A30E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IEEE Ethernet Naming Rules</a:t>
            </a:r>
          </a:p>
        </p:txBody>
      </p:sp>
      <p:pic>
        <p:nvPicPr>
          <p:cNvPr id="717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7015163" cy="232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0" dirty="0" smtClean="0"/>
              <a:t>Ethernet Speeds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</a:t>
            </a:r>
            <a:r>
              <a:rPr lang="en-US" dirty="0" smtClean="0"/>
              <a:t>several speeds</a:t>
            </a:r>
            <a:r>
              <a:rPr lang="en-US" baseline="0" dirty="0" smtClean="0"/>
              <a:t> at which Ethernet runs with many more to come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78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Speeds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594183"/>
              </p:ext>
            </p:extLst>
          </p:nvPr>
        </p:nvGraphicFramePr>
        <p:xfrm>
          <a:off x="457200" y="1600200"/>
          <a:ext cx="778764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8380"/>
                <a:gridCol w="1630680"/>
                <a:gridCol w="2057400"/>
                <a:gridCol w="18211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Common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Formal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IEEE Standard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Ethernet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Mbps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10BASE-T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802.3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Fast Ethernet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Mbps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100BASE-TX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802.3u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Gigabit Ethernet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 Mbps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1000BASE-T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802.3ab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10Gigabit Ethernet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 Mbps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10GBASE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802.3ae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40Gigabit Ethernet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40000 Mbps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40GBASE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802.3ba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100Gigabit Ethernet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100000</a:t>
                      </a:r>
                      <a:r>
                        <a:rPr lang="en-US" baseline="0" dirty="0" smtClean="0"/>
                        <a:t> Mbps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100GBASE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802.3ba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28775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63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247E9C-9369-4BE6-AD69-0F4FCC8EA7B1}" type="slidenum">
              <a:rPr lang="en-US"/>
              <a:pPr/>
              <a:t>52</a:t>
            </a:fld>
            <a:endParaRPr lang="en-US" dirty="0"/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Frames</a:t>
            </a:r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At layer 2 just before the information goes to the physical layer where the bit stream will be put on the wire it must be defined</a:t>
            </a:r>
          </a:p>
          <a:p>
            <a:pPr eaLnBrk="1" hangingPunct="1"/>
            <a:r>
              <a:rPr lang="en-US" dirty="0" smtClean="0"/>
              <a:t>This definition – called a frame – tells the receiver where each portion of the information starts and where it stops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73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8E173-415B-40AA-9C8E-77DAA75F7401}" type="slidenum">
              <a:rPr lang="en-US"/>
              <a:pPr/>
              <a:t>53</a:t>
            </a:fld>
            <a:endParaRPr lang="en-US" dirty="0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Frames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This formatting is needed since current systems cannot send an entire message such as - “Here is the current inventory of widgets you asked for” - intact</a:t>
            </a:r>
          </a:p>
          <a:p>
            <a:pPr eaLnBrk="1" hangingPunct="1"/>
            <a:r>
              <a:rPr lang="en-US" dirty="0" smtClean="0"/>
              <a:t>Each message must be broken up into predefined slices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These slices are called different things at different levels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83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6E21DE-C571-40A2-B396-BB356518CCE6}" type="slidenum">
              <a:rPr lang="en-US"/>
              <a:pPr/>
              <a:t>54</a:t>
            </a:fld>
            <a:endParaRPr lang="en-US" dirty="0"/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Frames</a:t>
            </a: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At this level the slice is called a frame</a:t>
            </a:r>
          </a:p>
          <a:p>
            <a:pPr eaLnBrk="1" hangingPunct="1"/>
            <a:r>
              <a:rPr lang="en-US" dirty="0" smtClean="0"/>
              <a:t>There were once multiple types of Ethernet frames</a:t>
            </a:r>
          </a:p>
          <a:p>
            <a:pPr eaLnBrk="1" hangingPunct="1"/>
            <a:r>
              <a:rPr lang="en-US" dirty="0" smtClean="0"/>
              <a:t>Now there is only one commonly used</a:t>
            </a:r>
          </a:p>
          <a:p>
            <a:pPr eaLnBrk="1" hangingPunct="1"/>
            <a:r>
              <a:rPr lang="en-US" dirty="0" smtClean="0"/>
              <a:t>This is the Ethernet II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593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E9FA57-1144-4642-B947-478F2B6B430C}" type="slidenum">
              <a:rPr lang="en-US"/>
              <a:pPr/>
              <a:t>55</a:t>
            </a:fld>
            <a:endParaRPr lang="en-US" dirty="0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Frames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At one time there were four different Ethernet frame types out there</a:t>
            </a:r>
          </a:p>
          <a:p>
            <a:pPr eaLnBrk="1" hangingPunct="1"/>
            <a:r>
              <a:rPr lang="en-US" dirty="0" smtClean="0"/>
              <a:t>Novell will be referred to several times since they are the cause of much of this mess</a:t>
            </a:r>
          </a:p>
          <a:p>
            <a:pPr eaLnBrk="1" hangingPunct="1"/>
            <a:r>
              <a:rPr lang="en-US" dirty="0" smtClean="0"/>
              <a:t>The Ethernet frame types 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04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AC2655-FE7D-4329-9E5D-E3673ED83E1B}" type="slidenum">
              <a:rPr lang="en-US"/>
              <a:pPr/>
              <a:t>56</a:t>
            </a:fld>
            <a:endParaRPr lang="en-US" dirty="0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Ethernet Frame Types</a:t>
            </a:r>
          </a:p>
        </p:txBody>
      </p:sp>
      <p:graphicFrame>
        <p:nvGraphicFramePr>
          <p:cNvPr id="160797" name="Group 2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648201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30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Common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Cisco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Novell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 II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802.3 Raw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Novell Raw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Novell-Ether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Ethernet_802.3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IEEE 802.3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Ethernet_802.2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IEEE 802.3 SNAP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Ethernet_SNAP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14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BE7CB7-A24B-48B9-A0FC-08F871568FEC}" type="slidenum">
              <a:rPr lang="en-US"/>
              <a:pPr/>
              <a:t>57</a:t>
            </a:fld>
            <a:endParaRPr lang="en-US" dirty="0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Frame Types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 background to this 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 1980 a consortium of companies consisting of DEC, Intel, and Xerox first released Ethernet for widespread 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They used a frame format called Ethernet I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 1982 they released a new version of the Ethernet frame which they called Ethernet II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Also in 1980 the IEEE meetings on developing a standards based version of Ethernet began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24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FA741D-77DC-4C08-B760-CADAB86C1CE6}" type="slidenum">
              <a:rPr lang="en-US"/>
              <a:pPr/>
              <a:t>58</a:t>
            </a:fld>
            <a:endParaRPr lang="en-US" dirty="0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Frame Types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 1983, Novell NetWare was released, with a proprietary frame format based on a preliminary release of the 802.3 spec</a:t>
            </a:r>
          </a:p>
          <a:p>
            <a:pPr lvl="1" eaLnBrk="1" hangingPunct="1"/>
            <a:r>
              <a:rPr lang="en-US" dirty="0" smtClean="0"/>
              <a:t>Two years later, when the final version of the 802.3 spec was released, it had been modified to include the 802.2 LLC Header, making NetWare's proprietary format incompatible</a:t>
            </a:r>
          </a:p>
          <a:p>
            <a:pPr lvl="1" eaLnBrk="1" hangingPunct="1"/>
            <a:r>
              <a:rPr lang="en-US" dirty="0" smtClean="0"/>
              <a:t>Finally, the 802.3 SNAP format was created to address backwards compatibility issues between Version II and 802.3 Ethernet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34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DC4FD6-D40B-400E-83D9-CFDA88C601C3}" type="slidenum">
              <a:rPr lang="en-US"/>
              <a:pPr/>
              <a:t>59</a:t>
            </a:fld>
            <a:endParaRPr lang="en-US" dirty="0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Frame Types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Which one to use</a:t>
            </a:r>
          </a:p>
          <a:p>
            <a:pPr eaLnBrk="1" hangingPunct="1"/>
            <a:r>
              <a:rPr lang="en-US" dirty="0" smtClean="0"/>
              <a:t>Of the four, the one to use today is the frame commonly called Ethernet II or just Ethernet</a:t>
            </a:r>
          </a:p>
          <a:p>
            <a:pPr eaLnBrk="1" hangingPunct="1"/>
            <a:r>
              <a:rPr lang="en-US" dirty="0" smtClean="0"/>
              <a:t>This is the one we will look at in detail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2B5A9E-A0BD-4A4E-8079-5AD3D612CDA9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and the OSI Model</a:t>
            </a:r>
          </a:p>
        </p:txBody>
      </p:sp>
      <p:pic>
        <p:nvPicPr>
          <p:cNvPr id="8197" name="Picture 3" descr="6_1_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1600200"/>
            <a:ext cx="6400800" cy="46910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45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D6E4ED-4887-42FC-B182-93E8B01E83AF}" type="slidenum">
              <a:rPr lang="en-US"/>
              <a:pPr/>
              <a:t>60</a:t>
            </a:fld>
            <a:endParaRPr lang="en-US" dirty="0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Frame Structures</a:t>
            </a:r>
          </a:p>
        </p:txBody>
      </p:sp>
      <p:pic>
        <p:nvPicPr>
          <p:cNvPr id="64517" name="Picture 3" descr="6_1_6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604963"/>
            <a:ext cx="7391400" cy="43386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55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554FD4-0259-4FF5-9181-2D09EF0FC46B}" type="slidenum">
              <a:rPr lang="en-US"/>
              <a:pPr/>
              <a:t>61</a:t>
            </a:fld>
            <a:endParaRPr lang="en-US" dirty="0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graphicFrame>
        <p:nvGraphicFramePr>
          <p:cNvPr id="164894" name="Group 30"/>
          <p:cNvGraphicFramePr>
            <a:graphicFrameLocks noGrp="1"/>
          </p:cNvGraphicFramePr>
          <p:nvPr>
            <p:ph type="tbl" idx="1"/>
          </p:nvPr>
        </p:nvGraphicFramePr>
        <p:xfrm>
          <a:off x="2320925" y="1600200"/>
          <a:ext cx="4510088" cy="2959101"/>
        </p:xfrm>
        <a:graphic>
          <a:graphicData uri="http://schemas.openxmlformats.org/drawingml/2006/table">
            <a:tbl>
              <a:tblPr/>
              <a:tblGrid>
                <a:gridCol w="3238500"/>
                <a:gridCol w="1271588"/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Preamble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Destination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Source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46-1500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Frame Check Sequence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65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C805A2-2661-4DC1-9C87-A064574258C3}" type="slidenum">
              <a:rPr lang="en-US"/>
              <a:pPr/>
              <a:t>62</a:t>
            </a:fld>
            <a:endParaRPr lang="en-US" dirty="0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Preamble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is a sequence of 7 bytes or 56 bits of alternating ones and zeros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is used for synchronization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gives components time to detect the signal, and be ready before the frame arrives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was set at this length because it took equipment used to take this long to sync up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A preamble is not required for speeds above 10 Mbps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75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6102A5-A9B6-4696-A45A-AB3735190020}" type="slidenum">
              <a:rPr lang="en-US"/>
              <a:pPr/>
              <a:t>63</a:t>
            </a:fld>
            <a:endParaRPr lang="en-US" dirty="0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SFD - Start Frame Delimiter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Also part of the preamble is a sequence of 1 byte or 8 bits having the bit configuration 10101011 that indicates the start of the frame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Note the similarity of the bit pattern between the Preamble and the SFD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only difference is that the last two bits of the SFD are both 1’s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Many people do not separate the Preamble and Start Frame Delimiter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86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DBD46-FB8C-4879-A81C-78408B2A438B}" type="slidenum">
              <a:rPr lang="en-US"/>
              <a:pPr/>
              <a:t>64</a:t>
            </a:fld>
            <a:endParaRPr lang="en-US" dirty="0"/>
          </a:p>
        </p:txBody>
      </p:sp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They consider it to all be the preamble</a:t>
            </a:r>
          </a:p>
          <a:p>
            <a:pPr eaLnBrk="1" hangingPunct="1"/>
            <a:r>
              <a:rPr lang="en-US" dirty="0" smtClean="0"/>
              <a:t>Because it takes a station an unknowable amount of time to lock on, it does not know how many bits of the Preamble have gone by</a:t>
            </a:r>
          </a:p>
          <a:p>
            <a:pPr eaLnBrk="1" hangingPunct="1"/>
            <a:r>
              <a:rPr lang="en-US" dirty="0" smtClean="0"/>
              <a:t>For this reason, it is said that the Preamble is lost in the synching up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696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F19355-4DB0-47A8-B8BF-641BBE265A74}" type="slidenum">
              <a:rPr lang="en-US"/>
              <a:pPr/>
              <a:t>65</a:t>
            </a:fld>
            <a:endParaRPr lang="en-US" dirty="0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 such no part of the Preamble ever enters the NIC’s buffer</a:t>
            </a:r>
          </a:p>
          <a:p>
            <a:pPr eaLnBrk="1" hangingPunct="1"/>
            <a:r>
              <a:rPr lang="en-US" dirty="0" smtClean="0"/>
              <a:t>This is why the size of the Preamble/SFD is excluded when the minimum and maximum Ethernet frame sizes are discussed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06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E094ED-A22E-4240-936E-29BDD2C49216}" type="slidenum">
              <a:rPr lang="en-US"/>
              <a:pPr/>
              <a:t>66</a:t>
            </a:fld>
            <a:endParaRPr lang="en-US" dirty="0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Destination Address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is the MAC address of the station the message is for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address may specify either an individual address destined for a single station, a multicast address destined for a group of stations, or an address of all 1s bits that refers to all stations on the LAN and is called a broadcast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16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D19320-E456-453A-AA22-34691EDE837D}" type="slidenum">
              <a:rPr lang="en-US"/>
              <a:pPr/>
              <a:t>67</a:t>
            </a:fld>
            <a:endParaRPr lang="en-US" dirty="0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Source Address</a:t>
            </a:r>
          </a:p>
          <a:p>
            <a:pPr lvl="1" eaLnBrk="1" hangingPunct="1"/>
            <a:r>
              <a:rPr lang="en-US" dirty="0" smtClean="0"/>
              <a:t>This is the MAC address of the sending station</a:t>
            </a:r>
          </a:p>
          <a:p>
            <a:pPr eaLnBrk="1" hangingPunct="1"/>
            <a:r>
              <a:rPr lang="en-US" dirty="0" smtClean="0"/>
              <a:t>Type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Type indicates the protocol type that the frame is destined for at the network layer, such as</a:t>
            </a:r>
          </a:p>
          <a:p>
            <a:pPr lvl="2" eaLnBrk="1" hangingPunct="1"/>
            <a:r>
              <a:rPr lang="en-US" dirty="0" smtClean="0"/>
              <a:t>0800 for TCP/IP</a:t>
            </a:r>
          </a:p>
          <a:p>
            <a:pPr lvl="2" eaLnBrk="1" hangingPunct="1"/>
            <a:r>
              <a:rPr lang="en-US" dirty="0" smtClean="0"/>
              <a:t>8137 for IPX</a:t>
            </a:r>
          </a:p>
          <a:p>
            <a:pPr lvl="1" eaLnBrk="1" hangingPunct="1"/>
            <a:r>
              <a:rPr lang="en-US" dirty="0" smtClean="0"/>
              <a:t>These are hexadecimal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27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18D900-A4BA-4A49-B9C4-C9A660D04432}" type="slidenum">
              <a:rPr lang="en-US"/>
              <a:pPr/>
              <a:t>68</a:t>
            </a:fld>
            <a:endParaRPr lang="en-US" dirty="0"/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27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Data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This is the important stuff and has a maximum size of 1500 bytes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If the size is less than 46 bytes,</a:t>
            </a:r>
            <a:r>
              <a:rPr lang="en-US" dirty="0" smtClean="0">
                <a:cs typeface="Times New Roman" pitchFamily="18" charset="0"/>
              </a:rPr>
              <a:t> then bytes are placed in the Pad field to bring the frame length up to at least 64 bytes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What goes into this data area is the original message and the headers placed in front of that message at each of those layers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37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040625-93B5-4F08-A27A-EE686A543385}" type="slidenum">
              <a:rPr lang="en-US"/>
              <a:pPr/>
              <a:t>69</a:t>
            </a:fld>
            <a:endParaRPr lang="en-US" dirty="0"/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CRC - Frame Check Sequence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This is used for error checking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When the source station assembles a MAC frame, it performs a CRC calculation on all the bits in the frame from the Destination MAC Address through the Pad fields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The source station stores the value in this field and transmits it as part of the frame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When the frame is received by the destination station, it performs an identical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502E11-BFA2-45AD-AB2C-40B1F2283E14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and the OSI Model</a:t>
            </a:r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7325" y="1773237"/>
            <a:ext cx="6162675" cy="394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47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65C6D5-00FB-42DF-98BA-D25D3A693D94}" type="slidenum">
              <a:rPr lang="en-US"/>
              <a:pPr/>
              <a:t>70</a:t>
            </a:fld>
            <a:endParaRPr lang="en-US" dirty="0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>
                <a:cs typeface="Arial" charset="0"/>
              </a:rPr>
              <a:t>If the calculated value does not match the value in this field, the destination station assumes an error has occurred during transmission and discards the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57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504BFE-5BCC-421E-A649-AB3BB4A60EAF}" type="slidenum">
              <a:rPr lang="en-US"/>
              <a:pPr/>
              <a:t>71</a:t>
            </a:fld>
            <a:endParaRPr lang="en-US" dirty="0"/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Minimum Maximum Frames</a:t>
            </a:r>
          </a:p>
        </p:txBody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 original Ethernet standards defined the minimum frame size as 64 bytes or 512 bits and the maximum as 1518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includes all bytes from the Destination MAC Address field through the Frame Check Sequence field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Recall the Preamble and Start Frame Delimiter fields are not included when quoting the size of a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68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9E12B8-7C19-4CF1-A6E2-7B575475216E}" type="slidenum">
              <a:rPr lang="en-US"/>
              <a:pPr/>
              <a:t>72</a:t>
            </a:fld>
            <a:endParaRPr lang="en-US" dirty="0"/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Minimum Maximum Frames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So without the preamble and SFD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64 to 1518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And with the preamble and SFD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72 to 1526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makes the header 14 bytes, the trailer 4 bytes for a total overhead of 18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Regardless of the amount of data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Which can range from 46 to 1500 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78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281BDC-7788-483E-A30A-4160F7134418}" type="slidenum">
              <a:rPr lang="en-US"/>
              <a:pPr/>
              <a:t>73</a:t>
            </a:fld>
            <a:endParaRPr lang="en-US" dirty="0"/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Minimum Maximum Frames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IEEE 802.3ac standard released in 1998 extended the maximum allowable frame size to 1522 bytes to allow a VLAN tag to be inserted into the Ethernet frame format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The minimum frame size of 64 bytes was set to this value to ensure that a sending station is still sending if a collision occurs on the opposite end of the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788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093246-E4EC-4027-88AA-0EA4BC89C2CA}" type="slidenum">
              <a:rPr lang="en-US"/>
              <a:pPr/>
              <a:t>74</a:t>
            </a:fld>
            <a:endParaRPr lang="en-US" dirty="0"/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Minimum Maximum Frames</a:t>
            </a:r>
          </a:p>
        </p:txBody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The maximum frame size of 1518 bytes is an arbitrary </a:t>
            </a:r>
            <a:r>
              <a:rPr lang="en-US" dirty="0" smtClean="0">
                <a:cs typeface="Arial" charset="0"/>
              </a:rPr>
              <a:t>selection based </a:t>
            </a:r>
            <a:r>
              <a:rPr lang="en-US" dirty="0" smtClean="0">
                <a:cs typeface="Arial" charset="0"/>
              </a:rPr>
              <a:t>on four goals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Fairness in that no station can then take up the media for too long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To limit the size of the buffers that receivers must maintain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To keep overhead low so that most of the frame is the payload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To make the network efficient so if a frame is damaged not too much bandwidth is wasted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FFB02B-6224-4122-B297-C5D8DDFE84CD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and the OSI Model</a:t>
            </a:r>
          </a:p>
        </p:txBody>
      </p:sp>
      <p:pic>
        <p:nvPicPr>
          <p:cNvPr id="10245" name="Picture 4" descr="6135"/>
          <p:cNvPicPr>
            <a:picLocks noChangeAspect="1" noChangeArrowheads="1"/>
          </p:cNvPicPr>
          <p:nvPr/>
        </p:nvPicPr>
        <p:blipFill rotWithShape="1">
          <a:blip r:embed="rId2" cstate="print"/>
          <a:srcRect t="3391"/>
          <a:stretch/>
        </p:blipFill>
        <p:spPr bwMode="auto">
          <a:xfrm>
            <a:off x="1600200" y="1737358"/>
            <a:ext cx="5920740" cy="403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2005-2013 Kenneth M. Chipps Ph.D. www.chipps.com</a:t>
            </a:r>
            <a:endParaRPr lang="en-US" dirty="0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899422-0EB7-4FF1-87DC-D7B4F281C9B0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It Works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There are two forms of transmission in an Ethernet network</a:t>
            </a:r>
          </a:p>
          <a:p>
            <a:pPr lvl="1" eaLnBrk="1" hangingPunct="1"/>
            <a:r>
              <a:rPr lang="en-US" dirty="0" smtClean="0"/>
              <a:t>Half Duplex</a:t>
            </a:r>
          </a:p>
          <a:p>
            <a:pPr lvl="2" eaLnBrk="1" hangingPunct="1"/>
            <a:r>
              <a:rPr lang="en-US" dirty="0" smtClean="0"/>
              <a:t>The first and traditional form</a:t>
            </a:r>
          </a:p>
          <a:p>
            <a:pPr lvl="1" eaLnBrk="1" hangingPunct="1"/>
            <a:r>
              <a:rPr lang="en-US" dirty="0" smtClean="0"/>
              <a:t>Full Duplex</a:t>
            </a:r>
          </a:p>
          <a:p>
            <a:pPr lvl="2" eaLnBrk="1" hangingPunct="1"/>
            <a:r>
              <a:rPr lang="en-US" dirty="0" smtClean="0"/>
              <a:t>The newer and faster version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1131</TotalTime>
  <Words>3513</Words>
  <Application>Microsoft Office PowerPoint</Application>
  <PresentationFormat>On-screen Show (4:3)</PresentationFormat>
  <Paragraphs>445</Paragraphs>
  <Slides>74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CiscoAcademy</vt:lpstr>
      <vt:lpstr>Ethernet  Last Update 2013.05.01 1.6.0</vt:lpstr>
      <vt:lpstr>What is Ethernet</vt:lpstr>
      <vt:lpstr>Development</vt:lpstr>
      <vt:lpstr>Development</vt:lpstr>
      <vt:lpstr>IEEE Ethernet Naming Rules</vt:lpstr>
      <vt:lpstr>Ethernet and the OSI Model</vt:lpstr>
      <vt:lpstr>Ethernet and the OSI Model</vt:lpstr>
      <vt:lpstr>Ethernet and the OSI Model</vt:lpstr>
      <vt:lpstr>How It Works</vt:lpstr>
      <vt:lpstr>Half Duplex</vt:lpstr>
      <vt:lpstr>Half Duplex</vt:lpstr>
      <vt:lpstr>Half Duplex</vt:lpstr>
      <vt:lpstr>Half Duplex</vt:lpstr>
      <vt:lpstr>Half Duplex</vt:lpstr>
      <vt:lpstr>Half Duplex Ethernet Operation</vt:lpstr>
      <vt:lpstr>Half Duplex Ethernet Operation</vt:lpstr>
      <vt:lpstr>Half Duplex Ethernet Operation</vt:lpstr>
      <vt:lpstr>Half Duplex Ethernet Operation</vt:lpstr>
      <vt:lpstr>Types of Collisions</vt:lpstr>
      <vt:lpstr>Types of Collisions</vt:lpstr>
      <vt:lpstr>Half Duplex Ethernet Rules</vt:lpstr>
      <vt:lpstr>Half Duplex Ethernet Rules</vt:lpstr>
      <vt:lpstr>Collision Detection/Backoff</vt:lpstr>
      <vt:lpstr>Collision Detection/Backoff</vt:lpstr>
      <vt:lpstr>Half Duplex Ethernet Rules</vt:lpstr>
      <vt:lpstr>Half Duplex Ethernet Rules</vt:lpstr>
      <vt:lpstr>Interframe Spacing and Backoff</vt:lpstr>
      <vt:lpstr>Interframe Spacing and Backoff</vt:lpstr>
      <vt:lpstr>Jam Signal Specifics</vt:lpstr>
      <vt:lpstr>Jam Signal Specifics</vt:lpstr>
      <vt:lpstr>Jam Signal Specifics</vt:lpstr>
      <vt:lpstr>Jam Signal Specifics</vt:lpstr>
      <vt:lpstr>Error Handling</vt:lpstr>
      <vt:lpstr>Collision Domain</vt:lpstr>
      <vt:lpstr>Broadcast Domain</vt:lpstr>
      <vt:lpstr>Broadcast Domain</vt:lpstr>
      <vt:lpstr>Broadcast Domain</vt:lpstr>
      <vt:lpstr>Broadcast Domain</vt:lpstr>
      <vt:lpstr>Slot Time</vt:lpstr>
      <vt:lpstr>Slot Time</vt:lpstr>
      <vt:lpstr>Slot Time</vt:lpstr>
      <vt:lpstr>Slot Time</vt:lpstr>
      <vt:lpstr>Interframe Gap</vt:lpstr>
      <vt:lpstr>Interframe Gap</vt:lpstr>
      <vt:lpstr>Ethernet Timing</vt:lpstr>
      <vt:lpstr>Interframe Spacing and Backoff</vt:lpstr>
      <vt:lpstr>Interframe Spacing and Backoff</vt:lpstr>
      <vt:lpstr>Full Duplex Ethernet</vt:lpstr>
      <vt:lpstr>Full Duplex Ethernet</vt:lpstr>
      <vt:lpstr>Ethernet Speeds</vt:lpstr>
      <vt:lpstr>Ethernet Speeds</vt:lpstr>
      <vt:lpstr>Frames</vt:lpstr>
      <vt:lpstr>Frames</vt:lpstr>
      <vt:lpstr>Frames</vt:lpstr>
      <vt:lpstr>Frames</vt:lpstr>
      <vt:lpstr>Ethernet Frame Types</vt:lpstr>
      <vt:lpstr>Ethernet Frame Types</vt:lpstr>
      <vt:lpstr>Ethernet Frame Types</vt:lpstr>
      <vt:lpstr>Ethernet Frame Types</vt:lpstr>
      <vt:lpstr>Ethernet Frame Structures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Minimum Maximum Frames</vt:lpstr>
      <vt:lpstr>Minimum Maximum Frames</vt:lpstr>
      <vt:lpstr>Minimum Maximum Frames</vt:lpstr>
      <vt:lpstr>Minimum Maximum Frames</vt:lpstr>
    </vt:vector>
  </TitlesOfParts>
  <Company>FCCJ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Ethernet</dc:title>
  <dc:creator>Kenneth M. Chipps Ph.D.</dc:creator>
  <cp:lastModifiedBy>Kenneth M. Chipps Ph.D.</cp:lastModifiedBy>
  <cp:revision>52</cp:revision>
  <cp:lastPrinted>2010-11-30T00:39:05Z</cp:lastPrinted>
  <dcterms:created xsi:type="dcterms:W3CDTF">2003-11-16T18:09:04Z</dcterms:created>
  <dcterms:modified xsi:type="dcterms:W3CDTF">2013-05-02T01:40:18Z</dcterms:modified>
</cp:coreProperties>
</file>