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62"/>
  </p:notesMasterIdLst>
  <p:handoutMasterIdLst>
    <p:handoutMasterId r:id="rId63"/>
  </p:handoutMasterIdLst>
  <p:sldIdLst>
    <p:sldId id="342" r:id="rId2"/>
    <p:sldId id="440" r:id="rId3"/>
    <p:sldId id="457" r:id="rId4"/>
    <p:sldId id="458" r:id="rId5"/>
    <p:sldId id="459" r:id="rId6"/>
    <p:sldId id="384" r:id="rId7"/>
    <p:sldId id="460" r:id="rId8"/>
    <p:sldId id="439" r:id="rId9"/>
    <p:sldId id="388" r:id="rId10"/>
    <p:sldId id="389" r:id="rId11"/>
    <p:sldId id="390" r:id="rId12"/>
    <p:sldId id="391" r:id="rId13"/>
    <p:sldId id="392" r:id="rId14"/>
    <p:sldId id="436" r:id="rId15"/>
    <p:sldId id="393" r:id="rId16"/>
    <p:sldId id="394" r:id="rId17"/>
    <p:sldId id="395" r:id="rId18"/>
    <p:sldId id="396" r:id="rId19"/>
    <p:sldId id="397" r:id="rId20"/>
    <p:sldId id="398" r:id="rId21"/>
    <p:sldId id="399" r:id="rId22"/>
    <p:sldId id="400" r:id="rId23"/>
    <p:sldId id="443" r:id="rId24"/>
    <p:sldId id="442" r:id="rId25"/>
    <p:sldId id="444" r:id="rId26"/>
    <p:sldId id="445" r:id="rId27"/>
    <p:sldId id="446" r:id="rId28"/>
    <p:sldId id="447" r:id="rId29"/>
    <p:sldId id="448" r:id="rId30"/>
    <p:sldId id="449" r:id="rId31"/>
    <p:sldId id="450" r:id="rId32"/>
    <p:sldId id="451" r:id="rId33"/>
    <p:sldId id="452" r:id="rId34"/>
    <p:sldId id="453" r:id="rId35"/>
    <p:sldId id="454" r:id="rId36"/>
    <p:sldId id="455" r:id="rId37"/>
    <p:sldId id="456" r:id="rId38"/>
    <p:sldId id="461" r:id="rId39"/>
    <p:sldId id="495" r:id="rId40"/>
    <p:sldId id="479" r:id="rId41"/>
    <p:sldId id="465" r:id="rId42"/>
    <p:sldId id="481" r:id="rId43"/>
    <p:sldId id="480" r:id="rId44"/>
    <p:sldId id="466" r:id="rId45"/>
    <p:sldId id="463" r:id="rId46"/>
    <p:sldId id="469" r:id="rId47"/>
    <p:sldId id="472" r:id="rId48"/>
    <p:sldId id="485" r:id="rId49"/>
    <p:sldId id="486" r:id="rId50"/>
    <p:sldId id="467" r:id="rId51"/>
    <p:sldId id="475" r:id="rId52"/>
    <p:sldId id="476" r:id="rId53"/>
    <p:sldId id="478" r:id="rId54"/>
    <p:sldId id="487" r:id="rId55"/>
    <p:sldId id="490" r:id="rId56"/>
    <p:sldId id="468" r:id="rId57"/>
    <p:sldId id="491" r:id="rId58"/>
    <p:sldId id="492" r:id="rId59"/>
    <p:sldId id="494" r:id="rId60"/>
    <p:sldId id="493" r:id="rId6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54" autoAdjust="0"/>
  </p:normalViewPr>
  <p:slideViewPr>
    <p:cSldViewPr>
      <p:cViewPr varScale="1">
        <p:scale>
          <a:sx n="52" d="100"/>
          <a:sy n="52" d="100"/>
        </p:scale>
        <p:origin x="-948" y="-102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1604A9A-2EBC-4CC9-98B5-62488F1F4B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1705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85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85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85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732FA2A-082D-4548-B9F4-B49497E837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0915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BC0930-5AA2-4B69-BF79-A7CD7C287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94525-4020-4CAF-915E-A24A194CB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93252-44C9-4B35-B7F4-0CDED009A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EA575-D12A-41ED-921D-3883A8B645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CB46B-C4C8-445C-AAEA-54CD77122D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3D720-B577-42D4-A308-DFD98488A3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03FB6-F29D-4F7C-9391-C74060FE7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E1137-BCB7-4AF0-8AED-6AC5DCC62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0B9A5-30E1-429C-B261-57885148B3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F407A-83B7-4157-A98F-393D040441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07F5B-2C81-4B6D-B7D0-339B9E51DA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C990A-7E96-4AF5-B764-0FAA4EC248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/>
            </a:lvl1pPr>
          </a:lstStyle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957AE75-E7D7-4002-9EE4-EFA3925E57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245225"/>
            <a:ext cx="4038600" cy="476250"/>
          </a:xfrm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altLang="en-US" sz="3200" dirty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Data Link Layer</a:t>
            </a:r>
            <a:br>
              <a:rPr lang="en-US" altLang="en-US" dirty="0" smtClean="0"/>
            </a:br>
            <a:r>
              <a:rPr lang="en-US" sz="2400" dirty="0" smtClean="0"/>
              <a:t>Last Update 2012.04.17</a:t>
            </a:r>
            <a:br>
              <a:rPr lang="en-US" sz="2400" dirty="0" smtClean="0"/>
            </a:br>
            <a:r>
              <a:rPr lang="en-US" sz="2400" dirty="0" smtClean="0"/>
              <a:t>2.0.0</a:t>
            </a:r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3CD604-6A4D-43D5-B512-240B4A5471A8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65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C805A2-2661-4DC1-9C87-A064574258C3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Preamble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This is a sequence of 7 bytes or 56 bits of alternating ones and zeros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It is used for synchronization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It gives components time to detect the signal, and be ready before the frame arrives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It was set at this length because it took equipment in the old days that long to sync up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A preamble is not required for speeds above 10 Mbps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75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6102A5-A9B6-4696-A45A-AB3735190020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SFD - Start Frame Delimiter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Also part of the preamble is a sequence of 1 byte or 8 bits having the bit configuration 10101011 that indicates the start of the frame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Note the similarity of the bit pattern between the Preamble and the SFD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 only difference is that the last two bits of the SFD are both 1’s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Many people do not separate the Preamble and Start Frame Delimiter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86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4DBD46-FB8C-4879-A81C-78408B2A438B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686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86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They consider it to all be the preamble</a:t>
            </a:r>
          </a:p>
          <a:p>
            <a:pPr eaLnBrk="1" hangingPunct="1"/>
            <a:r>
              <a:rPr lang="en-US" dirty="0" smtClean="0"/>
              <a:t>Because it takes a station an unknowable amount of time to lock on, it does not know how many bits of the Preamble have gone by</a:t>
            </a:r>
          </a:p>
          <a:p>
            <a:pPr eaLnBrk="1" hangingPunct="1"/>
            <a:r>
              <a:rPr lang="en-US" dirty="0" smtClean="0"/>
              <a:t>For this reason, it is said that the Preamble is lost in the synching up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96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F19355-4DB0-47A8-B8BF-641BBE265A74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 such no part of the Preamble ever enters the NIC’s buffer</a:t>
            </a:r>
          </a:p>
          <a:p>
            <a:pPr eaLnBrk="1" hangingPunct="1"/>
            <a:r>
              <a:rPr lang="en-US" dirty="0" smtClean="0"/>
              <a:t>This is why the size of the Preamble/SFD is excluded when the minimum and maximum Ethernet frame sizes are discussed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06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E094ED-A22E-4240-936E-29BDD2C49216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Destination Address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This is the MAC address of the station the message is for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This address may specify either an individual address destined for a single station, a multicast address destined for a group of stations, or an address of all 1s bits that refers to all stations on the LAN and is called a broadcast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16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D19320-E456-453A-AA22-34691EDE837D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Source Address</a:t>
            </a:r>
          </a:p>
          <a:p>
            <a:pPr lvl="1" eaLnBrk="1" hangingPunct="1"/>
            <a:r>
              <a:rPr lang="en-US" dirty="0" smtClean="0"/>
              <a:t>This is the MAC address of the sending station</a:t>
            </a:r>
          </a:p>
          <a:p>
            <a:pPr eaLnBrk="1" hangingPunct="1"/>
            <a:r>
              <a:rPr lang="en-US" dirty="0" smtClean="0"/>
              <a:t>Type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Type indicates the protocol type that the frame is destined for at the network layer, such as</a:t>
            </a:r>
          </a:p>
          <a:p>
            <a:pPr lvl="2" eaLnBrk="1" hangingPunct="1"/>
            <a:r>
              <a:rPr lang="en-US" dirty="0" smtClean="0"/>
              <a:t>0800 for TCP/IP</a:t>
            </a:r>
          </a:p>
          <a:p>
            <a:pPr lvl="1" eaLnBrk="1" hangingPunct="1"/>
            <a:r>
              <a:rPr lang="en-US" dirty="0" smtClean="0"/>
              <a:t>These are hexadecimal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27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18D900-A4BA-4A49-B9C4-C9A660D04432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727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Data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This is the important stuff and has a maximum size of 1500 bytes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If the data size is less than 46 bytes,</a:t>
            </a:r>
            <a:r>
              <a:rPr lang="en-US" dirty="0" smtClean="0">
                <a:cs typeface="Times New Roman" pitchFamily="18" charset="0"/>
              </a:rPr>
              <a:t> then bytes are placed in the Pad field to bring the total frame length up to at least 64 bytes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What goes into this data area is the original message and the headers placed in front of that message at each of those layers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37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040625-93B5-4F08-A27A-EE686A543385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737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Ethernet II Frame Format</a:t>
            </a:r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CRC - Frame Check Sequence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This is used for error checking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When the source station assembles a frame, it performs a CRC calculation on all the bits in the frame from the Destination MAC Address through the Pad fields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The source station stores the value in this field and transmits it as part of the frame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When the frame is received by the destination station, it performs an identical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47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65C6D5-00FB-42DF-98BA-D25D3A693D94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Ethernet II Frame Format</a:t>
            </a:r>
          </a:p>
        </p:txBody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>
                <a:cs typeface="Arial" charset="0"/>
              </a:rPr>
              <a:t>If the calculated value does not match the value in this field, the destination station assumes an error has occurred during transmission and discards the frame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57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504BFE-5BCC-421E-A649-AB3BB4A60EAF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757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Minimum Maximum Frames</a:t>
            </a:r>
          </a:p>
        </p:txBody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The original Ethernet standards defined the minimum frame size as 64 bytes or 512 bits and the maximum as 1518 bytes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This includes all bytes from the Destination MAC Address field through the Frame Check Sequence field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Recall the Preamble and Start Frame Delimiter fields are not included when quoting the size of a frame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 Link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physical layer the information</a:t>
            </a:r>
            <a:r>
              <a:rPr lang="en-US" baseline="0" dirty="0" smtClean="0"/>
              <a:t> being sent across the network has no form</a:t>
            </a:r>
          </a:p>
          <a:p>
            <a:r>
              <a:rPr lang="en-US" baseline="0" dirty="0" smtClean="0"/>
              <a:t>It is just a bit stream on the media</a:t>
            </a:r>
          </a:p>
          <a:p>
            <a:r>
              <a:rPr lang="en-US" baseline="0" dirty="0" smtClean="0"/>
              <a:t>Once we reach the data link layer the message has some form</a:t>
            </a:r>
          </a:p>
          <a:p>
            <a:r>
              <a:rPr lang="en-US" baseline="0" dirty="0" smtClean="0"/>
              <a:t>This form is called a frame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68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9E12B8-7C19-4CF1-A6E2-7B575475216E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768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Minimum Maximum Frames</a:t>
            </a:r>
          </a:p>
        </p:txBody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So without the preamble and SFD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64 to 1518 bytes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And with the preamble and SFD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72 to 1526 bytes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This makes the header 14 bytes, the trailer 4 bytes for a total overhead of 18 bytes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Regardless of the amount of data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Which can range from 46 to 1500 bytes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78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281BDC-7788-483E-A30A-4160F7134418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778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Minimum Maximum Frames</a:t>
            </a:r>
          </a:p>
        </p:txBody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The IEEE 802.3ac standard released in 1998 extended the maximum allowable frame size to 1522 bytes to allow a VLAN tag to be inserted into the Ethernet frame format</a:t>
            </a:r>
          </a:p>
          <a:p>
            <a:pPr eaLnBrk="1" hangingPunct="1"/>
            <a:r>
              <a:rPr lang="en-US" dirty="0" smtClean="0">
                <a:cs typeface="Arial" charset="0"/>
              </a:rPr>
              <a:t>The minimum frame size of 64 bytes was set to this value to ensure that a sending station is still sending if a collision occurs on the opposite end of the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788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093246-E4EC-4027-88AA-0EA4BC89C2CA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788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Minimum Maximum Frames</a:t>
            </a:r>
          </a:p>
        </p:txBody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The maximum frame size of 1518 bytes is an arbitrary selection selected based on four goals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Fairness in that no station can then take up the media for too long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To limit the size of the buffers that receivers must maintain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To keep overhead low so that most of the frame is the payload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To make the network efficient so if a frame is damaged not too much bandwidth is wasted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6A689B-1369-4670-B2EA-9177CB6E5DFA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Elevators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Before talking about the protocols that operate at each layer let’s consider how we move from one layer to another layer</a:t>
            </a:r>
          </a:p>
          <a:p>
            <a:pPr eaLnBrk="1" hangingPunct="1"/>
            <a:r>
              <a:rPr lang="en-US" dirty="0" smtClean="0"/>
              <a:t>In other words what elevators take us between floors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FE7AEF-4AA3-4850-99A1-87D2D1E6A6F4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26628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Overall Context</a:t>
            </a:r>
          </a:p>
        </p:txBody>
      </p:sp>
      <p:graphicFrame>
        <p:nvGraphicFramePr>
          <p:cNvPr id="438319" name="Group 47"/>
          <p:cNvGraphicFramePr>
            <a:graphicFrameLocks noGrp="1"/>
          </p:cNvGraphicFramePr>
          <p:nvPr>
            <p:ph idx="1"/>
          </p:nvPr>
        </p:nvGraphicFramePr>
        <p:xfrm>
          <a:off x="1079500" y="1600200"/>
          <a:ext cx="6923088" cy="4525966"/>
        </p:xfrm>
        <a:graphic>
          <a:graphicData uri="http://schemas.openxmlformats.org/drawingml/2006/table">
            <a:tbl>
              <a:tblPr/>
              <a:tblGrid>
                <a:gridCol w="2333625"/>
                <a:gridCol w="4589463"/>
              </a:tblGrid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Layer</a:t>
                      </a:r>
                    </a:p>
                  </a:txBody>
                  <a:tcPr marL="73025" marR="73025" marT="36512" marB="365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Protocol</a:t>
                      </a:r>
                    </a:p>
                  </a:txBody>
                  <a:tcPr marL="73025" marR="73025" marT="36512" marB="365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Application</a:t>
                      </a:r>
                    </a:p>
                  </a:txBody>
                  <a:tcPr marL="73025" marR="73025" marT="36512" marB="365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HTTP/FTP and many others</a:t>
                      </a:r>
                    </a:p>
                  </a:txBody>
                  <a:tcPr marL="73025" marR="73025" marT="36512" marB="365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3025" marR="73025" marT="36512" marB="365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Port</a:t>
                      </a:r>
                    </a:p>
                  </a:txBody>
                  <a:tcPr marL="73025" marR="73025" marT="36512" marB="365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Transport</a:t>
                      </a:r>
                    </a:p>
                  </a:txBody>
                  <a:tcPr marL="73025" marR="73025" marT="36512" marB="365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TCP and UDP</a:t>
                      </a:r>
                    </a:p>
                  </a:txBody>
                  <a:tcPr marL="73025" marR="73025" marT="36512" marB="365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3025" marR="73025" marT="36512" marB="365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Protocol Number</a:t>
                      </a:r>
                    </a:p>
                  </a:txBody>
                  <a:tcPr marL="73025" marR="73025" marT="36512" marB="365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Internet</a:t>
                      </a:r>
                    </a:p>
                  </a:txBody>
                  <a:tcPr marL="73025" marR="73025" marT="36512" marB="365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IP</a:t>
                      </a:r>
                    </a:p>
                  </a:txBody>
                  <a:tcPr marL="73025" marR="73025" marT="36512" marB="365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3025" marR="73025" marT="36512" marB="365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Ethertype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Code</a:t>
                      </a:r>
                    </a:p>
                  </a:txBody>
                  <a:tcPr marL="73025" marR="73025" marT="36512" marB="365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Network Access</a:t>
                      </a:r>
                    </a:p>
                  </a:txBody>
                  <a:tcPr marL="73025" marR="73025" marT="36512" marB="365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 handles these functions</a:t>
                      </a:r>
                    </a:p>
                  </a:txBody>
                  <a:tcPr marL="73025" marR="73025" marT="36512" marB="365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Network Access</a:t>
                      </a:r>
                    </a:p>
                  </a:txBody>
                  <a:tcPr marL="73025" marR="73025" marT="36512" marB="365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 handles these functions</a:t>
                      </a:r>
                    </a:p>
                  </a:txBody>
                  <a:tcPr marL="73025" marR="73025" marT="36512" marB="365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9FB315-D750-4AF0-A826-17B30F1115C5}" type="slidenum">
              <a:rPr lang="en-US" smtClean="0"/>
              <a:pPr/>
              <a:t>25</a:t>
            </a:fld>
            <a:endParaRPr lang="en-US" dirty="0" smtClean="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Ethertype</a:t>
            </a:r>
            <a:r>
              <a:rPr lang="en-US" dirty="0" smtClean="0"/>
              <a:t> Code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 a frame is being built at the data link layer and that frame is destined to leave its home network for some other far off network as a packet, something must tell the upper layers, above the frame level, what protocol will be used to carry this packet far, far away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819FD8-782C-43FF-9E63-4B1BEE99495A}" type="slidenum">
              <a:rPr lang="en-US" smtClean="0"/>
              <a:pPr/>
              <a:t>26</a:t>
            </a:fld>
            <a:endParaRPr lang="en-US" dirty="0" smtClean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Ethertype</a:t>
            </a:r>
            <a:r>
              <a:rPr lang="en-US" dirty="0" smtClean="0"/>
              <a:t> Code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 an Ethernet LAN, which is the only one of much importance these days, that is the </a:t>
            </a:r>
            <a:r>
              <a:rPr lang="en-US" dirty="0" err="1" smtClean="0"/>
              <a:t>Ethertype</a:t>
            </a:r>
            <a:r>
              <a:rPr lang="en-US" dirty="0" smtClean="0"/>
              <a:t> Code</a:t>
            </a:r>
          </a:p>
          <a:p>
            <a:pPr eaLnBrk="1" hangingPunct="1"/>
            <a:r>
              <a:rPr lang="en-US" dirty="0" smtClean="0"/>
              <a:t>This code is used to indicate what protocol stack the frame is destined for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623196-326C-4187-9861-B366CE7A3909}" type="slidenum">
              <a:rPr lang="en-US" smtClean="0"/>
              <a:pPr/>
              <a:t>27</a:t>
            </a:fld>
            <a:endParaRPr lang="en-US" dirty="0" smtClean="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Frame Format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 understand this better let’s look again at the form of an Ethernet frame as we have seen it previously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3EA000-E3D7-4B8E-B05F-ECCA3D1F4085}" type="slidenum">
              <a:rPr lang="en-US" smtClean="0"/>
              <a:pPr/>
              <a:t>28</a:t>
            </a:fld>
            <a:endParaRPr lang="en-US" dirty="0" smtClean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Ethernet Frame Format</a:t>
            </a:r>
          </a:p>
        </p:txBody>
      </p:sp>
      <p:graphicFrame>
        <p:nvGraphicFramePr>
          <p:cNvPr id="362499" name="Group 3"/>
          <p:cNvGraphicFramePr>
            <a:graphicFrameLocks noGrp="1"/>
          </p:cNvGraphicFramePr>
          <p:nvPr>
            <p:ph type="tbl" idx="1"/>
          </p:nvPr>
        </p:nvGraphicFramePr>
        <p:xfrm>
          <a:off x="2320925" y="1600200"/>
          <a:ext cx="4510088" cy="2959101"/>
        </p:xfrm>
        <a:graphic>
          <a:graphicData uri="http://schemas.openxmlformats.org/drawingml/2006/table">
            <a:tbl>
              <a:tblPr/>
              <a:tblGrid>
                <a:gridCol w="3238500"/>
                <a:gridCol w="1271588"/>
              </a:tblGrid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Bytes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Preamble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Destination Address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Source Address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46-1500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Frame Check Sequence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F20B20-0C74-4E8F-A75B-402AE2FE81CB}" type="slidenum">
              <a:rPr lang="en-US" smtClean="0"/>
              <a:pPr/>
              <a:t>29</a:t>
            </a:fld>
            <a:endParaRPr lang="en-US" dirty="0" smtClean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Frame Format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field of interest is the Type field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Type indicates the protocol stack that the frame is destined for at the next level up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In other words, this is the </a:t>
            </a:r>
            <a:r>
              <a:rPr lang="en-US" dirty="0" err="1" smtClean="0">
                <a:cs typeface="Arial" charset="0"/>
              </a:rPr>
              <a:t>Ethertype</a:t>
            </a:r>
            <a:r>
              <a:rPr lang="en-US" dirty="0" smtClean="0">
                <a:cs typeface="Arial" charset="0"/>
              </a:rPr>
              <a:t> code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Such as</a:t>
            </a:r>
          </a:p>
          <a:p>
            <a:pPr lvl="2" eaLnBrk="1" hangingPunct="1"/>
            <a:r>
              <a:rPr lang="en-US" dirty="0" smtClean="0"/>
              <a:t>0800 for TCP/IP</a:t>
            </a:r>
          </a:p>
          <a:p>
            <a:pPr lvl="2" eaLnBrk="1" hangingPunct="1"/>
            <a:r>
              <a:rPr lang="en-US" dirty="0" smtClean="0"/>
              <a:t>8137 for IPX</a:t>
            </a:r>
          </a:p>
          <a:p>
            <a:pPr lvl="1" eaLnBrk="1" hangingPunct="1"/>
            <a:r>
              <a:rPr lang="en-US" dirty="0" smtClean="0"/>
              <a:t>These are expressed as hexadecimal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</a:t>
            </a:r>
            <a:r>
              <a:rPr lang="en-US" baseline="0" dirty="0" smtClean="0"/>
              <a:t> Frame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basic types of frames seen on an Ethernet network</a:t>
            </a:r>
          </a:p>
          <a:p>
            <a:r>
              <a:rPr lang="en-US" dirty="0" smtClean="0"/>
              <a:t>These are</a:t>
            </a:r>
          </a:p>
          <a:p>
            <a:pPr lvl="1"/>
            <a:r>
              <a:rPr lang="en-US" dirty="0" smtClean="0"/>
              <a:t>Ethernet II</a:t>
            </a:r>
          </a:p>
          <a:p>
            <a:pPr lvl="1"/>
            <a:r>
              <a:rPr lang="en-US" dirty="0" smtClean="0"/>
              <a:t>Ethernet SNAP</a:t>
            </a:r>
          </a:p>
          <a:p>
            <a:pPr lvl="0"/>
            <a:r>
              <a:rPr lang="en-US" dirty="0" smtClean="0"/>
              <a:t>For reasons</a:t>
            </a:r>
            <a:r>
              <a:rPr lang="en-US" baseline="0" dirty="0" smtClean="0"/>
              <a:t> lost to history, likely because the idiot that messed it up is still hiding out, Cisco calls an Ethernet II frame an ARPA frame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9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337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D7516B-A6B5-4F5A-AEA3-CF4DDB8833BA}" type="slidenum">
              <a:rPr lang="en-US" smtClean="0"/>
              <a:pPr/>
              <a:t>30</a:t>
            </a:fld>
            <a:endParaRPr lang="en-US" dirty="0" smtClean="0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Finding </a:t>
            </a:r>
            <a:r>
              <a:rPr lang="en-US" dirty="0" err="1" smtClean="0"/>
              <a:t>Ethertype</a:t>
            </a:r>
            <a:r>
              <a:rPr lang="en-US" dirty="0" smtClean="0"/>
              <a:t> Codes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Where are these codes kept</a:t>
            </a:r>
          </a:p>
          <a:p>
            <a:pPr eaLnBrk="1" hangingPunct="1"/>
            <a:r>
              <a:rPr lang="en-US" dirty="0" smtClean="0"/>
              <a:t>At www.iana.org</a:t>
            </a:r>
          </a:p>
          <a:p>
            <a:pPr eaLnBrk="1" hangingPunct="1"/>
            <a:r>
              <a:rPr lang="en-US" dirty="0" smtClean="0"/>
              <a:t>Several years</a:t>
            </a:r>
            <a:r>
              <a:rPr lang="en-US" baseline="0" dirty="0" smtClean="0"/>
              <a:t> back these numbers were shown here at the IANA web site this way</a:t>
            </a:r>
            <a:endParaRPr lang="en-US" dirty="0" smtClean="0"/>
          </a:p>
          <a:p>
            <a:pPr lvl="1" eaLnBrk="1" hangingPunct="1"/>
            <a:r>
              <a:rPr lang="en-US" dirty="0" smtClean="0"/>
              <a:t>Page down</a:t>
            </a:r>
          </a:p>
          <a:p>
            <a:pPr lvl="1" eaLnBrk="1" hangingPunct="1"/>
            <a:r>
              <a:rPr lang="en-US" dirty="0" smtClean="0"/>
              <a:t>Select E</a:t>
            </a:r>
          </a:p>
          <a:p>
            <a:pPr lvl="1" eaLnBrk="1" hangingPunct="1"/>
            <a:r>
              <a:rPr lang="en-US" dirty="0" smtClean="0"/>
              <a:t>Select Ethernet Numbers</a:t>
            </a:r>
          </a:p>
          <a:p>
            <a:pPr lvl="1" eaLnBrk="1" hangingPunct="1"/>
            <a:r>
              <a:rPr lang="en-US" dirty="0" smtClean="0"/>
              <a:t>Page down again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348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CC35EE-EBF6-4163-BEE1-FB000528770C}" type="slidenum">
              <a:rPr lang="en-US" smtClean="0"/>
              <a:pPr/>
              <a:t>31</a:t>
            </a:fld>
            <a:endParaRPr lang="en-US" dirty="0" smtClean="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Finding </a:t>
            </a:r>
            <a:r>
              <a:rPr lang="en-US" dirty="0" err="1" smtClean="0"/>
              <a:t>Ethertype</a:t>
            </a:r>
            <a:r>
              <a:rPr lang="en-US" dirty="0" smtClean="0"/>
              <a:t> Codes</a:t>
            </a:r>
          </a:p>
        </p:txBody>
      </p:sp>
      <p:pic>
        <p:nvPicPr>
          <p:cNvPr id="3482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89050" y="1600200"/>
            <a:ext cx="6564313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358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339215-71C8-47D6-A588-3718A6E6FA83}" type="slidenum">
              <a:rPr lang="en-US" smtClean="0"/>
              <a:pPr/>
              <a:t>32</a:t>
            </a:fld>
            <a:endParaRPr lang="en-US" dirty="0" smtClean="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Finding </a:t>
            </a:r>
            <a:r>
              <a:rPr lang="en-US" dirty="0" err="1" smtClean="0"/>
              <a:t>Ethertype</a:t>
            </a:r>
            <a:r>
              <a:rPr lang="en-US" dirty="0" smtClean="0"/>
              <a:t> Codes</a:t>
            </a:r>
          </a:p>
        </p:txBody>
      </p:sp>
      <p:pic>
        <p:nvPicPr>
          <p:cNvPr id="3584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89050" y="1600200"/>
            <a:ext cx="6564313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368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0AF983-F036-4A08-96FF-E862391D0ADD}" type="slidenum">
              <a:rPr lang="en-US" smtClean="0"/>
              <a:pPr/>
              <a:t>33</a:t>
            </a:fld>
            <a:endParaRPr lang="en-US" dirty="0" smtClean="0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Finding </a:t>
            </a:r>
            <a:r>
              <a:rPr lang="en-US" dirty="0" err="1" smtClean="0"/>
              <a:t>Ethertype</a:t>
            </a:r>
            <a:r>
              <a:rPr lang="en-US" dirty="0" smtClean="0"/>
              <a:t> Codes</a:t>
            </a:r>
          </a:p>
        </p:txBody>
      </p:sp>
      <p:pic>
        <p:nvPicPr>
          <p:cNvPr id="3686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89050" y="1600200"/>
            <a:ext cx="6564313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58D164-E8F7-4850-BAD8-EB716657CC99}" type="slidenum">
              <a:rPr lang="en-US" smtClean="0"/>
              <a:pPr/>
              <a:t>34</a:t>
            </a:fld>
            <a:endParaRPr lang="en-US" dirty="0" smtClean="0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Finding </a:t>
            </a:r>
            <a:r>
              <a:rPr lang="en-US" dirty="0" err="1" smtClean="0"/>
              <a:t>Ethertype</a:t>
            </a:r>
            <a:r>
              <a:rPr lang="en-US" dirty="0" smtClean="0"/>
              <a:t> Codes</a:t>
            </a:r>
          </a:p>
        </p:txBody>
      </p:sp>
      <p:pic>
        <p:nvPicPr>
          <p:cNvPr id="3789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89050" y="1600200"/>
            <a:ext cx="6564313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389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4319FE-E845-4B49-B663-83B8BAB6DE9D}" type="slidenum">
              <a:rPr lang="en-US" smtClean="0"/>
              <a:pPr/>
              <a:t>35</a:t>
            </a:fld>
            <a:endParaRPr lang="en-US" dirty="0" smtClean="0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Finding </a:t>
            </a:r>
            <a:r>
              <a:rPr lang="en-US" dirty="0" err="1" smtClean="0"/>
              <a:t>Ethertype</a:t>
            </a:r>
            <a:r>
              <a:rPr lang="en-US" dirty="0" smtClean="0"/>
              <a:t> Codes</a:t>
            </a:r>
          </a:p>
        </p:txBody>
      </p:sp>
      <p:pic>
        <p:nvPicPr>
          <p:cNvPr id="3891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89050" y="1570038"/>
            <a:ext cx="6564313" cy="45259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399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B89E48-46E5-43F3-8A98-34A5CBEA616C}" type="slidenum">
              <a:rPr lang="en-US" smtClean="0"/>
              <a:pPr/>
              <a:t>36</a:t>
            </a:fld>
            <a:endParaRPr lang="en-US" dirty="0" smtClean="0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 Example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Finally let’s look at an example of the </a:t>
            </a:r>
            <a:r>
              <a:rPr lang="en-US" dirty="0" err="1" smtClean="0"/>
              <a:t>Ethertype</a:t>
            </a:r>
            <a:r>
              <a:rPr lang="en-US" dirty="0" smtClean="0"/>
              <a:t> code by examining a typical Ethernet frame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</a:p>
        </p:txBody>
      </p:sp>
      <p:sp>
        <p:nvSpPr>
          <p:cNvPr id="409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AC80EA-D635-48BF-941F-8B56B6571C0B}" type="slidenum">
              <a:rPr lang="en-US" smtClean="0"/>
              <a:pPr/>
              <a:t>37</a:t>
            </a:fld>
            <a:endParaRPr lang="en-US" dirty="0" smtClean="0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 Example</a:t>
            </a:r>
          </a:p>
        </p:txBody>
      </p:sp>
      <p:pic>
        <p:nvPicPr>
          <p:cNvPr id="4096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89050" y="1600200"/>
            <a:ext cx="6564313" cy="4525963"/>
          </a:xfrm>
          <a:noFill/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1752600" y="3276600"/>
            <a:ext cx="2743200" cy="152400"/>
          </a:xfrm>
          <a:prstGeom prst="rect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</a:t>
            </a:r>
            <a:r>
              <a:rPr lang="en-US" dirty="0" smtClean="0"/>
              <a:t>SNAP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other type of frame commonly seen on an Ethernet based local area</a:t>
            </a:r>
            <a:r>
              <a:rPr lang="en-US" baseline="0" dirty="0" smtClean="0"/>
              <a:t> network is a SNAP or Subnetwork Access Protocol frame</a:t>
            </a:r>
            <a:endParaRPr lang="en-US" dirty="0" smtClean="0"/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The SNAP</a:t>
            </a:r>
            <a:r>
              <a:rPr lang="en-US" baseline="0" dirty="0" smtClean="0"/>
              <a:t> frame </a:t>
            </a:r>
            <a:r>
              <a:rPr lang="en-US" dirty="0" smtClean="0">
                <a:effectLst/>
              </a:rPr>
              <a:t>allows EtherType codes to be used with all IEEE 802 protocols, as well as supporting proprietary </a:t>
            </a:r>
            <a:r>
              <a:rPr lang="en-US" dirty="0" smtClean="0">
                <a:effectLst/>
              </a:rPr>
              <a:t>protocols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30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SNAP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We will focus on the differences between this frame type and the Ethernet II frame type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The</a:t>
            </a:r>
            <a:r>
              <a:rPr lang="en-US" baseline="0" dirty="0" smtClean="0">
                <a:effectLst/>
              </a:rPr>
              <a:t> SFD, preamble, data, and trailer are the same in the SNAP frame</a:t>
            </a:r>
            <a:endParaRPr lang="en-US" dirty="0" smtClean="0"/>
          </a:p>
          <a:p>
            <a:r>
              <a:rPr lang="en-US" dirty="0" smtClean="0"/>
              <a:t>Here is a nice graphic of the SNAP frame format from Cisco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32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Frame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ARPA of course refers back to DARPA – Defense Advanced Research Project Agency</a:t>
            </a:r>
          </a:p>
          <a:p>
            <a:r>
              <a:rPr lang="en-US" dirty="0" smtClean="0"/>
              <a:t>This agency funded many projects that developed modern data networks</a:t>
            </a:r>
          </a:p>
          <a:p>
            <a:r>
              <a:rPr lang="en-US" dirty="0" smtClean="0"/>
              <a:t>They just did not fund</a:t>
            </a:r>
            <a:r>
              <a:rPr lang="en-US" baseline="0" dirty="0" smtClean="0"/>
              <a:t> Ethernet</a:t>
            </a:r>
          </a:p>
          <a:p>
            <a:r>
              <a:rPr lang="en-US" baseline="0" dirty="0" smtClean="0"/>
              <a:t>Therefore it makes no sense to call an Ethernet II frame by the name ARPA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47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</a:t>
            </a:r>
            <a:r>
              <a:rPr lang="en-US" dirty="0" smtClean="0"/>
              <a:t>SNAP Frame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141393"/>
            <a:ext cx="7848600" cy="1516207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08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</a:t>
            </a:r>
            <a:r>
              <a:rPr lang="en-US" baseline="0" dirty="0" smtClean="0"/>
              <a:t> </a:t>
            </a:r>
            <a:r>
              <a:rPr lang="en-US" baseline="0" dirty="0" smtClean="0"/>
              <a:t>SNAP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The Ethernet SNAP frame header is commonly divided into</a:t>
            </a:r>
            <a:r>
              <a:rPr lang="en-US" baseline="0" dirty="0" smtClean="0">
                <a:effectLst/>
              </a:rPr>
              <a:t> </a:t>
            </a:r>
            <a:r>
              <a:rPr lang="en-US" dirty="0" smtClean="0">
                <a:effectLst/>
              </a:rPr>
              <a:t>three sublayers as seen above</a:t>
            </a: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802.3 MAC</a:t>
            </a: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802.2 LLC</a:t>
            </a: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802.2 SNAP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Let’s look at an actual</a:t>
            </a:r>
            <a:r>
              <a:rPr lang="en-US" baseline="0" dirty="0" smtClean="0">
                <a:effectLst/>
              </a:rPr>
              <a:t> Ethernet SNAP frame, and then </a:t>
            </a:r>
            <a:r>
              <a:rPr lang="en-US" dirty="0" smtClean="0">
                <a:effectLst/>
              </a:rPr>
              <a:t>at each of these sublayers in</a:t>
            </a:r>
            <a:r>
              <a:rPr lang="en-US" baseline="0" dirty="0" smtClean="0">
                <a:effectLst/>
              </a:rPr>
              <a:t> more detail</a:t>
            </a:r>
            <a:endParaRPr lang="en-US" dirty="0" smtClean="0">
              <a:effectLst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92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</a:t>
            </a:r>
            <a:r>
              <a:rPr lang="en-US" baseline="0" dirty="0" smtClean="0"/>
              <a:t> </a:t>
            </a:r>
            <a:r>
              <a:rPr lang="en-US" baseline="0" dirty="0" smtClean="0"/>
              <a:t>SNAP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00200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800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802.3 MAC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The 802.3 MAC sublayer</a:t>
            </a:r>
            <a:r>
              <a:rPr lang="en-US" baseline="0" dirty="0" smtClean="0">
                <a:effectLst/>
              </a:rPr>
              <a:t> contains the </a:t>
            </a:r>
            <a:r>
              <a:rPr lang="en-US" baseline="0" dirty="0" smtClean="0">
                <a:effectLst/>
              </a:rPr>
              <a:t>layer 2 address </a:t>
            </a:r>
            <a:r>
              <a:rPr lang="en-US" baseline="0" dirty="0" smtClean="0">
                <a:effectLst/>
              </a:rPr>
              <a:t>fields</a:t>
            </a:r>
            <a:endParaRPr lang="en-US" dirty="0" smtClean="0">
              <a:effectLst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98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802.3</a:t>
            </a:r>
            <a:r>
              <a:rPr lang="en-US" baseline="0" dirty="0" smtClean="0"/>
              <a:t> MAC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43443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175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802.3 MAC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The destination address is in this example </a:t>
            </a:r>
            <a:r>
              <a:rPr lang="en-US" dirty="0" smtClean="0">
                <a:effectLst/>
              </a:rPr>
              <a:t>01-00-0C-CC-CC-CC is a multicast address that is flooded</a:t>
            </a:r>
            <a:r>
              <a:rPr lang="en-US" baseline="0" dirty="0" smtClean="0">
                <a:effectLst/>
              </a:rPr>
              <a:t> out to all devices on the network</a:t>
            </a:r>
          </a:p>
          <a:p>
            <a:r>
              <a:rPr lang="en-US" baseline="0" dirty="0" smtClean="0">
                <a:effectLst/>
              </a:rPr>
              <a:t>Cisco uses this address for proprietary protocols such as CDP, VTP, and so on</a:t>
            </a:r>
          </a:p>
          <a:p>
            <a:r>
              <a:rPr lang="en-US" baseline="0" dirty="0" smtClean="0">
                <a:effectLst/>
              </a:rPr>
              <a:t>The source here is the MAC address of a Cisco 2950 switch</a:t>
            </a:r>
            <a:endParaRPr lang="en-US" baseline="0" dirty="0" smtClean="0">
              <a:effectLst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71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802.3</a:t>
            </a:r>
            <a:r>
              <a:rPr lang="en-US" baseline="0" dirty="0" smtClean="0"/>
              <a:t> MAC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>
                <a:effectLst/>
              </a:rPr>
              <a:t>The </a:t>
            </a:r>
            <a:r>
              <a:rPr lang="en-US" baseline="0" dirty="0" smtClean="0">
                <a:effectLst/>
              </a:rPr>
              <a:t>length filed shows the amount of data in the frame</a:t>
            </a:r>
          </a:p>
          <a:p>
            <a:r>
              <a:rPr lang="en-US" baseline="0" dirty="0" smtClean="0">
                <a:effectLst/>
              </a:rPr>
              <a:t>In this case 34 bytes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4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 smtClean="0">
                <a:effectLst/>
              </a:rPr>
              <a:t>The next sublayer is the 802.2 LLC – Logical Length Control section</a:t>
            </a:r>
          </a:p>
          <a:p>
            <a:r>
              <a:rPr lang="en-US" baseline="0" dirty="0" smtClean="0">
                <a:effectLst/>
              </a:rPr>
              <a:t>It contains the following main fields</a:t>
            </a:r>
          </a:p>
          <a:p>
            <a:pPr lvl="1"/>
            <a:r>
              <a:rPr lang="en-US" dirty="0" smtClean="0"/>
              <a:t>DSAP</a:t>
            </a:r>
          </a:p>
          <a:p>
            <a:pPr lvl="1"/>
            <a:r>
              <a:rPr lang="en-US" dirty="0" smtClean="0"/>
              <a:t>SSAP</a:t>
            </a:r>
          </a:p>
          <a:p>
            <a:pPr lvl="1"/>
            <a:r>
              <a:rPr lang="en-US" dirty="0" smtClean="0"/>
              <a:t>Control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48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Wireshark shows this sublayer and the 802.2 SNAP sublayer as one section</a:t>
            </a:r>
          </a:p>
          <a:p>
            <a:pPr lvl="0"/>
            <a:r>
              <a:rPr lang="en-US" dirty="0" smtClean="0"/>
              <a:t>The 802.2 LLC sublayer</a:t>
            </a:r>
            <a:r>
              <a:rPr lang="en-US" baseline="0" dirty="0" smtClean="0"/>
              <a:t> is outlined in the example below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91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00200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533400" y="3145822"/>
            <a:ext cx="2971800" cy="8165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3025" tIns="36512" rIns="73025" bIns="36512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39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Ethernet Frame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they do</a:t>
            </a:r>
          </a:p>
          <a:p>
            <a:r>
              <a:rPr lang="en-US" dirty="0" smtClean="0"/>
              <a:t>Along with these two still seen on networks are the some others that have existed</a:t>
            </a:r>
            <a:r>
              <a:rPr lang="en-US" baseline="0" dirty="0" smtClean="0"/>
              <a:t> in the past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02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</a:t>
            </a:r>
            <a:r>
              <a:rPr lang="en-US" dirty="0" smtClean="0"/>
              <a:t>LLC </a:t>
            </a:r>
            <a:r>
              <a:rPr lang="en-US" dirty="0" smtClean="0"/>
              <a:t>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Let’s see what the IEEE says</a:t>
            </a:r>
            <a:r>
              <a:rPr lang="en-US" baseline="0" dirty="0" smtClean="0">
                <a:effectLst/>
              </a:rPr>
              <a:t> about the two SAP fields in a tutorial they published on this</a:t>
            </a:r>
            <a:endParaRPr lang="en-US" sz="3200" b="0" i="0" u="none" strike="noStrike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LLC sublayer contains addressing information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Destination Service Access Point (DSAP) address field, and the Source Service Access Point (SSAP) address field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of these is an 8-bit field and each is made up of two components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89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</a:t>
            </a:r>
            <a:r>
              <a:rPr lang="en-US" dirty="0" smtClean="0"/>
              <a:t>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DSAP address field, the components are an address type designation bit, and seven bits of actual address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the address type designation bit is set to 0, it denotes that the actual address is an individual address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the address type designation bit is set to 1, it denotes that the DSAP actual address is a group address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88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</a:t>
            </a:r>
            <a:r>
              <a:rPr lang="en-US" dirty="0" smtClean="0"/>
              <a:t>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SSAP address field, the components are the command or response identifier bit, and seven bits of actual address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actual address in the SSAP field is always an individual address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general case, an individual actual address identifies a protocol, or set of protocols, in the next higher layer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82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</a:t>
            </a:r>
            <a:r>
              <a:rPr lang="en-US" dirty="0" smtClean="0"/>
              <a:t>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OSI environments, the next higher layer is the network layer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non-OSI environments, the next higher layer is dependent on the architecture in use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5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Here is what Cisco says in</a:t>
            </a:r>
            <a:r>
              <a:rPr lang="en-US" b="0" baseline="0" dirty="0" smtClean="0"/>
              <a:t> part about the Control field</a:t>
            </a:r>
            <a:endParaRPr lang="en-US" b="0" dirty="0" smtClean="0"/>
          </a:p>
          <a:p>
            <a:pPr lvl="1"/>
            <a:r>
              <a:rPr lang="en-US" b="0" dirty="0" smtClean="0"/>
              <a:t>The control field contains command, response, and sequence number information</a:t>
            </a:r>
          </a:p>
          <a:p>
            <a:pPr lvl="1"/>
            <a:r>
              <a:rPr lang="en-US" b="0" dirty="0" smtClean="0"/>
              <a:t>There are three types of </a:t>
            </a:r>
            <a:r>
              <a:rPr lang="en-US" b="0" dirty="0" smtClean="0"/>
              <a:t>frames</a:t>
            </a:r>
            <a:endParaRPr lang="en-US" b="0" dirty="0" smtClean="0"/>
          </a:p>
          <a:p>
            <a:pPr lvl="2"/>
            <a:r>
              <a:rPr lang="en-US" b="0" dirty="0" smtClean="0"/>
              <a:t>I Frames</a:t>
            </a:r>
          </a:p>
          <a:p>
            <a:pPr lvl="2"/>
            <a:r>
              <a:rPr lang="en-US" b="0" dirty="0" smtClean="0"/>
              <a:t>Supervisory Frames</a:t>
            </a:r>
          </a:p>
          <a:p>
            <a:pPr lvl="2"/>
            <a:r>
              <a:rPr lang="en-US" b="0" dirty="0" smtClean="0"/>
              <a:t>Unnumbered Frames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96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0" dirty="0" smtClean="0"/>
              <a:t>Although each type has a different format for the control field, you can easily distinguish them through an examination of two bits in the control field</a:t>
            </a:r>
          </a:p>
          <a:p>
            <a:pPr lvl="2"/>
            <a:r>
              <a:rPr lang="en-US" b="0" dirty="0" smtClean="0"/>
              <a:t>X-X-X-X-X-X-X-0 = I Frame</a:t>
            </a:r>
          </a:p>
          <a:p>
            <a:pPr lvl="2"/>
            <a:r>
              <a:rPr lang="en-US" b="0" dirty="0" smtClean="0"/>
              <a:t>X-X-X-X-X-X-0-1 = Supervisory Frame</a:t>
            </a:r>
          </a:p>
          <a:p>
            <a:pPr lvl="2"/>
            <a:r>
              <a:rPr lang="en-US" b="0" dirty="0" smtClean="0"/>
              <a:t>X-X-X-X-X-X-1-1 = Unnumbered frame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45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SNAP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last sublayer</a:t>
            </a:r>
            <a:r>
              <a:rPr lang="en-US" baseline="0" dirty="0" smtClean="0"/>
              <a:t> is the 802.2 SNAP sublayer</a:t>
            </a:r>
          </a:p>
          <a:p>
            <a:r>
              <a:rPr lang="en-US" baseline="0" dirty="0" smtClean="0"/>
              <a:t>It looks like this in Wireshark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2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</a:t>
            </a:r>
            <a:r>
              <a:rPr lang="en-US" dirty="0" smtClean="0"/>
              <a:t>SNAP </a:t>
            </a:r>
            <a:r>
              <a:rPr lang="en-US" dirty="0" smtClean="0"/>
              <a:t>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00200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533400" y="3886200"/>
            <a:ext cx="2057400" cy="2286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3025" tIns="36512" rIns="73025" bIns="36512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7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SNAP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sublayer has two fields</a:t>
            </a:r>
          </a:p>
          <a:p>
            <a:r>
              <a:rPr lang="en-US" dirty="0" smtClean="0"/>
              <a:t>The </a:t>
            </a:r>
            <a:r>
              <a:rPr lang="en-US" baseline="0" dirty="0" smtClean="0"/>
              <a:t>OUI field tells use who is responsible for the protocol that will follow</a:t>
            </a:r>
          </a:p>
          <a:p>
            <a:r>
              <a:rPr lang="en-US" baseline="0" dirty="0" smtClean="0"/>
              <a:t>The PID or type field indicates what protocol that is</a:t>
            </a:r>
          </a:p>
          <a:p>
            <a:r>
              <a:rPr lang="en-US" baseline="0" dirty="0" smtClean="0"/>
              <a:t>In this case it says the Cisco DTP is next</a:t>
            </a:r>
          </a:p>
          <a:p>
            <a:r>
              <a:rPr lang="en-US" baseline="0" dirty="0" smtClean="0"/>
              <a:t>As we can see here sure enough it 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36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SNAP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43443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768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04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AC2655-FE7D-4329-9E5D-E3673ED83E1B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Ethernet Frame Types</a:t>
            </a:r>
          </a:p>
        </p:txBody>
      </p:sp>
      <p:graphicFrame>
        <p:nvGraphicFramePr>
          <p:cNvPr id="160797" name="Group 29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648201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930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Common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Cisco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Novell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 II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Ethernet_II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802.3 Raw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Novell Raw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Novell-Ether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Ethernet_802.3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IEEE 802.3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Ethernet_802.2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IEEE 802.3 SNAP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SNAP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Ethernet_SNAP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SNAP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then</a:t>
            </a:r>
            <a:r>
              <a:rPr lang="en-US" baseline="0" dirty="0" smtClean="0"/>
              <a:t> is the structure and function of the second type of frame seen on an Ethernet based local area network</a:t>
            </a:r>
          </a:p>
          <a:p>
            <a:r>
              <a:rPr lang="en-US" baseline="0" dirty="0" smtClean="0"/>
              <a:t>The frames do the work of the Data Link Layer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52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II Frame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4EA575-D12A-41ED-921D-3883A8B6451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Let’s look at an Ethernet II frame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24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45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D6E4ED-4887-42FC-B182-93E8B01E83AF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645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Ethernet II Frame Format</a:t>
            </a:r>
          </a:p>
        </p:txBody>
      </p:sp>
      <p:pic>
        <p:nvPicPr>
          <p:cNvPr id="64517" name="Picture 3" descr="6_1_6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1604963"/>
            <a:ext cx="7391400" cy="43386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655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554FD4-0259-4FF5-9181-2D09EF0FC46B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Ethernet II Frame Format</a:t>
            </a:r>
          </a:p>
        </p:txBody>
      </p:sp>
      <p:graphicFrame>
        <p:nvGraphicFramePr>
          <p:cNvPr id="164894" name="Group 30"/>
          <p:cNvGraphicFramePr>
            <a:graphicFrameLocks noGrp="1"/>
          </p:cNvGraphicFramePr>
          <p:nvPr>
            <p:ph type="tbl" idx="1"/>
          </p:nvPr>
        </p:nvGraphicFramePr>
        <p:xfrm>
          <a:off x="2320925" y="1600200"/>
          <a:ext cx="4510088" cy="2959101"/>
        </p:xfrm>
        <a:graphic>
          <a:graphicData uri="http://schemas.openxmlformats.org/drawingml/2006/table">
            <a:tbl>
              <a:tblPr/>
              <a:tblGrid>
                <a:gridCol w="3238500"/>
                <a:gridCol w="1271588"/>
              </a:tblGrid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Bytes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Preamble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Destination Address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Source Address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46-1500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Frame Check Sequence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2183</TotalTime>
  <Words>2615</Words>
  <Application>Microsoft Office PowerPoint</Application>
  <PresentationFormat>On-screen Show (4:3)</PresentationFormat>
  <Paragraphs>382</Paragraphs>
  <Slides>60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CiscoAcademy</vt:lpstr>
      <vt:lpstr>Data Link Layer Last Update 2012.04.17 2.0.0</vt:lpstr>
      <vt:lpstr>The Data Link Layer</vt:lpstr>
      <vt:lpstr>Ethernet Frame Types</vt:lpstr>
      <vt:lpstr>Ethernet Frame Types</vt:lpstr>
      <vt:lpstr>Ethernet Frame Types</vt:lpstr>
      <vt:lpstr>Ethernet Frame Types</vt:lpstr>
      <vt:lpstr>Ethernet II Frame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Minimum Maximum Frames</vt:lpstr>
      <vt:lpstr>Minimum Maximum Frames</vt:lpstr>
      <vt:lpstr>Minimum Maximum Frames</vt:lpstr>
      <vt:lpstr>Minimum Maximum Frames</vt:lpstr>
      <vt:lpstr>Elevators</vt:lpstr>
      <vt:lpstr>The Overall Context</vt:lpstr>
      <vt:lpstr>Ethertype Code</vt:lpstr>
      <vt:lpstr>Ethertype Code</vt:lpstr>
      <vt:lpstr>Ethernet Frame Format</vt:lpstr>
      <vt:lpstr>Ethernet Frame Format</vt:lpstr>
      <vt:lpstr>Ethernet Frame Format</vt:lpstr>
      <vt:lpstr>Finding Ethertype Codes</vt:lpstr>
      <vt:lpstr>Finding Ethertype Codes</vt:lpstr>
      <vt:lpstr>Finding Ethertype Codes</vt:lpstr>
      <vt:lpstr>Finding Ethertype Codes</vt:lpstr>
      <vt:lpstr>Finding Ethertype Codes</vt:lpstr>
      <vt:lpstr>Finding Ethertype Codes</vt:lpstr>
      <vt:lpstr>An Example</vt:lpstr>
      <vt:lpstr>An Example</vt:lpstr>
      <vt:lpstr>Ethernet SNAP Frame</vt:lpstr>
      <vt:lpstr>Ethernet SNAP Frame</vt:lpstr>
      <vt:lpstr>Ethernet SNAP Frame</vt:lpstr>
      <vt:lpstr>Ethernet SNAP Frame</vt:lpstr>
      <vt:lpstr>Ethernet SNAP Frame</vt:lpstr>
      <vt:lpstr>802.3 MAC Sublayer</vt:lpstr>
      <vt:lpstr>802.3 MAC Sublayer</vt:lpstr>
      <vt:lpstr>802.3 MAC Sublayer</vt:lpstr>
      <vt:lpstr>802.3 MAC Sublayer</vt:lpstr>
      <vt:lpstr>802.2 LLC Sublayer</vt:lpstr>
      <vt:lpstr>802.2 LLC Sublayer</vt:lpstr>
      <vt:lpstr>802.2 LLC Sublayer</vt:lpstr>
      <vt:lpstr>802.2 LLC Sublayer</vt:lpstr>
      <vt:lpstr>802.2 LLC Sublayer</vt:lpstr>
      <vt:lpstr>802.2 LLC Sublayer</vt:lpstr>
      <vt:lpstr>802.2 LLC Sublayer</vt:lpstr>
      <vt:lpstr>802.2 LLC Sublayer</vt:lpstr>
      <vt:lpstr>802.2 LLC Sublayer</vt:lpstr>
      <vt:lpstr>802.2 SNAP Sublayer</vt:lpstr>
      <vt:lpstr>802.2 SNAP Sublayer</vt:lpstr>
      <vt:lpstr>802.2 SNAP Sublayer</vt:lpstr>
      <vt:lpstr>802.2 SNAP Sublayer</vt:lpstr>
      <vt:lpstr>Ethernet SNAP Frame</vt:lpstr>
    </vt:vector>
  </TitlesOfParts>
  <Company>FCCJ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Link Layer</dc:title>
  <dc:creator>Kenneth M. Chipps Ph.D.</dc:creator>
  <cp:lastModifiedBy>Kenneth M. Chipps Ph.D.</cp:lastModifiedBy>
  <cp:revision>87</cp:revision>
  <cp:lastPrinted>2012-04-18T19:49:30Z</cp:lastPrinted>
  <dcterms:created xsi:type="dcterms:W3CDTF">2003-11-16T18:09:04Z</dcterms:created>
  <dcterms:modified xsi:type="dcterms:W3CDTF">2012-04-18T20:25:05Z</dcterms:modified>
</cp:coreProperties>
</file>