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sldIdLst>
    <p:sldId id="256" r:id="rId2"/>
    <p:sldId id="294" r:id="rId3"/>
    <p:sldId id="295" r:id="rId4"/>
    <p:sldId id="297" r:id="rId5"/>
    <p:sldId id="257" r:id="rId6"/>
    <p:sldId id="259" r:id="rId7"/>
    <p:sldId id="260" r:id="rId8"/>
    <p:sldId id="261" r:id="rId9"/>
    <p:sldId id="262" r:id="rId10"/>
    <p:sldId id="263" r:id="rId11"/>
    <p:sldId id="264" r:id="rId12"/>
    <p:sldId id="265" r:id="rId13"/>
    <p:sldId id="269" r:id="rId14"/>
    <p:sldId id="270" r:id="rId15"/>
    <p:sldId id="271" r:id="rId16"/>
    <p:sldId id="272" r:id="rId17"/>
    <p:sldId id="298"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99" r:id="rId32"/>
    <p:sldId id="300" r:id="rId33"/>
    <p:sldId id="301" r:id="rId34"/>
    <p:sldId id="302" r:id="rId35"/>
    <p:sldId id="303" r:id="rId36"/>
    <p:sldId id="304" r:id="rId37"/>
    <p:sldId id="305" r:id="rId38"/>
    <p:sldId id="30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8" autoAdjust="0"/>
    <p:restoredTop sz="86339" autoAdjust="0"/>
  </p:normalViewPr>
  <p:slideViewPr>
    <p:cSldViewPr>
      <p:cViewPr varScale="1">
        <p:scale>
          <a:sx n="58" d="100"/>
          <a:sy n="58" d="100"/>
        </p:scale>
        <p:origin x="-2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E6AEA-85F3-470B-87BD-C92DFB4EBAF2}" type="datetimeFigureOut">
              <a:rPr lang="en-US" smtClean="0"/>
              <a:pPr/>
              <a:t>9/5/2011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36891-DC2E-4A87-81DC-AD292B919D02}" type="slidenum">
              <a:rPr lang="en-US" smtClean="0"/>
              <a:pPr/>
              <a:t>‹#›</a:t>
            </a:fld>
            <a:endParaRPr lang="en-US" dirty="0"/>
          </a:p>
        </p:txBody>
      </p:sp>
    </p:spTree>
    <p:extLst>
      <p:ext uri="{BB962C8B-B14F-4D97-AF65-F5344CB8AC3E}">
        <p14:creationId xmlns:p14="http://schemas.microsoft.com/office/powerpoint/2010/main" val="354325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fld id="{335EF06F-2601-4F51-BCF3-B689888410B5}" type="datetime1">
              <a:rPr lang="en-US" smtClean="0"/>
              <a:t>9/5/2011</a:t>
            </a:fld>
            <a:endParaRPr lang="en-US" dirty="0"/>
          </a:p>
        </p:txBody>
      </p:sp>
      <p:sp>
        <p:nvSpPr>
          <p:cNvPr id="5" name="Rectangle 5"/>
          <p:cNvSpPr>
            <a:spLocks noGrp="1" noChangeArrowheads="1"/>
          </p:cNvSpPr>
          <p:nvPr>
            <p:ph type="ftr" sz="quarter" idx="11"/>
          </p:nvPr>
        </p:nvSpPr>
        <p:spPr>
          <a:xfrm>
            <a:off x="2667000" y="6245225"/>
            <a:ext cx="3886200" cy="476250"/>
          </a:xfrm>
        </p:spPr>
        <p:txBody>
          <a:bodyPr/>
          <a:lstStyle>
            <a:lvl1pPr>
              <a:defRPr sz="1400"/>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2E3F84C-B7A8-4E6F-AE93-2027D9494042}"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0577E8-32A2-46B2-BC84-AF883199971E}"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24C6782-CD43-4804-8F7D-5BD43521C51E}" type="datetime1">
              <a:rPr lang="en-US" smtClean="0"/>
              <a:t>9/5/2011</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43AFA36-24CC-4ACD-B5E2-8B58318BB987}" type="datetime1">
              <a:rPr lang="en-US" smtClean="0"/>
              <a:t>9/5/2011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32F3EA-894C-4B7E-97F5-A0CA221C1E93}"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fld id="{AAD5EFBA-CA87-4D5A-8BAE-C97D1920947C}"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3001626-75F9-40D5-9FD1-0C347D1A134B}"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AE4B54C-616E-45AD-B08A-5E21111F2544}"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E010F38-151F-4D2D-9ABD-00EC3F81BA06}" type="datetime1">
              <a:rPr lang="en-US" smtClean="0"/>
              <a:t>9/5/2011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6E17F4A-25E2-4B1F-B4AA-CEE95B5DF966}" type="datetime1">
              <a:rPr lang="en-US" smtClean="0"/>
              <a:t>9/5/2011</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F024D9A-B5BC-455F-878E-545031A844C8}" type="datetime1">
              <a:rPr lang="en-US" smtClean="0"/>
              <a:t>9/5/2011</a:t>
            </a:fld>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1CA8506-CCEE-42C5-B259-8EBDC2D7261A}" type="datetime1">
              <a:rPr lang="en-US" smtClean="0"/>
              <a:t>9/5/2011</a:t>
            </a:fld>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002E96F-7DC5-449D-8C56-17F60F414172}" type="datetime1">
              <a:rPr lang="en-US" smtClean="0"/>
              <a:t>9/5/2011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BBB130B-C817-4525-8F99-25AD07729EB8}" type="datetime1">
              <a:rPr lang="en-US" smtClean="0"/>
              <a:t>9/5/2011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3BCB884-4F9A-4705-A6AF-A002B31FC6F1}" type="datetime1">
              <a:rPr lang="en-US" smtClean="0"/>
              <a:t>9/5/2011</a:t>
            </a:fld>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smtClean="0"/>
              <a:t>Copyright 2005-2011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CABF839-2AD5-4717-8E8A-D5C60AC7FB3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Layer</a:t>
            </a:r>
            <a:endParaRPr lang="en-US" dirty="0"/>
          </a:p>
        </p:txBody>
      </p:sp>
      <p:sp>
        <p:nvSpPr>
          <p:cNvPr id="3" name="Subtitle 2"/>
          <p:cNvSpPr>
            <a:spLocks noGrp="1"/>
          </p:cNvSpPr>
          <p:nvPr>
            <p:ph type="subTitle" idx="1"/>
          </p:nvPr>
        </p:nvSpPr>
        <p:spPr/>
        <p:txBody>
          <a:bodyPr/>
          <a:lstStyle/>
          <a:p>
            <a:r>
              <a:rPr lang="en-US" sz="2400" dirty="0" smtClean="0"/>
              <a:t>Last Update </a:t>
            </a:r>
            <a:r>
              <a:rPr lang="en-US" sz="2400" dirty="0" smtClean="0"/>
              <a:t>2011.09.05</a:t>
            </a:r>
            <a:endParaRPr lang="en-US" sz="2400" dirty="0" smtClean="0"/>
          </a:p>
          <a:p>
            <a:r>
              <a:rPr lang="en-US" sz="2400" dirty="0" smtClean="0"/>
              <a:t>1.4.0</a:t>
            </a:r>
            <a:endParaRPr lang="en-US" sz="2400" dirty="0" smtClean="0"/>
          </a:p>
        </p:txBody>
      </p:sp>
      <p:sp>
        <p:nvSpPr>
          <p:cNvPr id="4" name="Slide Number Placeholder 3"/>
          <p:cNvSpPr>
            <a:spLocks noGrp="1"/>
          </p:cNvSpPr>
          <p:nvPr>
            <p:ph type="sldNum" sz="quarter" idx="12"/>
          </p:nvPr>
        </p:nvSpPr>
        <p:spPr/>
        <p:txBody>
          <a:bodyPr/>
          <a:lstStyle/>
          <a:p>
            <a:fld id="{2CABF839-2AD5-4717-8E8A-D5C60AC7FB3A}" type="slidenum">
              <a:rPr lang="en-US" smtClean="0"/>
              <a:pPr/>
              <a:t>1</a:t>
            </a:fld>
            <a:endParaRPr lang="en-US" dirty="0"/>
          </a:p>
        </p:txBody>
      </p:sp>
      <p:sp>
        <p:nvSpPr>
          <p:cNvPr id="5" name="Footer Placeholder 4"/>
          <p:cNvSpPr>
            <a:spLocks noGrp="1"/>
          </p:cNvSpPr>
          <p:nvPr>
            <p:ph type="ftr" sz="quarter" idx="11"/>
          </p:nvPr>
        </p:nvSpPr>
        <p:spPr>
          <a:xfrm>
            <a:off x="2667000" y="6245225"/>
            <a:ext cx="4114800" cy="476250"/>
          </a:xfrm>
        </p:spPr>
        <p:txBody>
          <a:bodyPr/>
          <a:lstStyle/>
          <a:p>
            <a:r>
              <a:rPr lang="en-US" smtClean="0"/>
              <a:t>Copyright 2005-2011 Kenneth M. Chipps Ph.D. www.chipps.com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p:txBody>
          <a:bodyPr/>
          <a:lstStyle/>
          <a:p>
            <a:pPr eaLnBrk="1" hangingPunct="1"/>
            <a:r>
              <a:rPr lang="en-US" dirty="0" smtClean="0"/>
              <a:t>The DeVry Building</a:t>
            </a:r>
          </a:p>
        </p:txBody>
      </p:sp>
      <p:sp>
        <p:nvSpPr>
          <p:cNvPr id="153604" name="Rectangle 3"/>
          <p:cNvSpPr>
            <a:spLocks noGrp="1" noChangeArrowheads="1"/>
          </p:cNvSpPr>
          <p:nvPr>
            <p:ph idx="1"/>
          </p:nvPr>
        </p:nvSpPr>
        <p:spPr/>
        <p:txBody>
          <a:bodyPr/>
          <a:lstStyle/>
          <a:p>
            <a:pPr eaLnBrk="1" hangingPunct="1">
              <a:buFontTx/>
              <a:buNone/>
            </a:pPr>
            <a:r>
              <a:rPr lang="en-US" dirty="0" smtClean="0"/>
              <a:t>This gets us here</a:t>
            </a:r>
          </a:p>
          <a:p>
            <a:pPr eaLnBrk="1" hangingPunct="1"/>
            <a:endParaRPr lang="en-US" dirty="0" smtClean="0"/>
          </a:p>
        </p:txBody>
      </p:sp>
      <p:sp>
        <p:nvSpPr>
          <p:cNvPr id="15360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53606" name="Slide Number Placeholder 5"/>
          <p:cNvSpPr>
            <a:spLocks noGrp="1"/>
          </p:cNvSpPr>
          <p:nvPr>
            <p:ph type="sldNum" sz="quarter" idx="12"/>
          </p:nvPr>
        </p:nvSpPr>
        <p:spPr>
          <a:noFill/>
        </p:spPr>
        <p:txBody>
          <a:bodyPr/>
          <a:lstStyle/>
          <a:p>
            <a:fld id="{33FAA2A1-7CF3-4258-A3B3-3D9516143CE8}" type="slidenum">
              <a:rPr lang="en-US" smtClean="0"/>
              <a:pPr/>
              <a:t>10</a:t>
            </a:fld>
            <a:endParaRPr lang="en-US" dirty="0" smtClean="0"/>
          </a:p>
        </p:txBody>
      </p:sp>
      <p:pic>
        <p:nvPicPr>
          <p:cNvPr id="153605" name="Picture 5" descr="pix_campusphoto"/>
          <p:cNvPicPr>
            <a:picLocks noChangeAspect="1" noChangeArrowheads="1"/>
          </p:cNvPicPr>
          <p:nvPr/>
        </p:nvPicPr>
        <p:blipFill>
          <a:blip r:embed="rId2" cstate="print"/>
          <a:srcRect/>
          <a:stretch>
            <a:fillRect/>
          </a:stretch>
        </p:blipFill>
        <p:spPr bwMode="auto">
          <a:xfrm>
            <a:off x="609600" y="2514600"/>
            <a:ext cx="7924800" cy="301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lstStyle/>
          <a:p>
            <a:pPr eaLnBrk="1" hangingPunct="1"/>
            <a:r>
              <a:rPr lang="en-US" dirty="0" smtClean="0"/>
              <a:t>The DeVry Building</a:t>
            </a:r>
          </a:p>
        </p:txBody>
      </p:sp>
      <p:sp>
        <p:nvSpPr>
          <p:cNvPr id="154628" name="Rectangle 3"/>
          <p:cNvSpPr>
            <a:spLocks noGrp="1" noChangeArrowheads="1"/>
          </p:cNvSpPr>
          <p:nvPr>
            <p:ph idx="1"/>
          </p:nvPr>
        </p:nvSpPr>
        <p:spPr/>
        <p:txBody>
          <a:bodyPr/>
          <a:lstStyle/>
          <a:p>
            <a:pPr eaLnBrk="1" hangingPunct="1"/>
            <a:r>
              <a:rPr lang="en-US" dirty="0" smtClean="0"/>
              <a:t>So it is a globally valid address</a:t>
            </a:r>
          </a:p>
          <a:p>
            <a:pPr eaLnBrk="1" hangingPunct="1"/>
            <a:r>
              <a:rPr lang="en-US" dirty="0" smtClean="0"/>
              <a:t>But it tells us nothing about where a particular class is being held</a:t>
            </a:r>
          </a:p>
          <a:p>
            <a:pPr eaLnBrk="1" hangingPunct="1"/>
            <a:r>
              <a:rPr lang="en-US" dirty="0" smtClean="0"/>
              <a:t>To know this we need more information</a:t>
            </a:r>
          </a:p>
        </p:txBody>
      </p:sp>
      <p:sp>
        <p:nvSpPr>
          <p:cNvPr id="15462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54629" name="Slide Number Placeholder 4"/>
          <p:cNvSpPr>
            <a:spLocks noGrp="1"/>
          </p:cNvSpPr>
          <p:nvPr>
            <p:ph type="sldNum" sz="quarter" idx="12"/>
          </p:nvPr>
        </p:nvSpPr>
        <p:spPr>
          <a:noFill/>
        </p:spPr>
        <p:txBody>
          <a:bodyPr/>
          <a:lstStyle/>
          <a:p>
            <a:fld id="{AAB3DE49-3C9A-4DE1-BD1D-A15D460EC39A}" type="slidenum">
              <a:rPr lang="en-US" smtClean="0"/>
              <a:pPr/>
              <a:t>11</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eaLnBrk="1" hangingPunct="1"/>
            <a:r>
              <a:rPr lang="en-US" dirty="0" smtClean="0"/>
              <a:t>The DeVry Building</a:t>
            </a:r>
          </a:p>
        </p:txBody>
      </p:sp>
      <p:sp>
        <p:nvSpPr>
          <p:cNvPr id="155652" name="Rectangle 3"/>
          <p:cNvSpPr>
            <a:spLocks noGrp="1" noChangeArrowheads="1"/>
          </p:cNvSpPr>
          <p:nvPr>
            <p:ph idx="1"/>
          </p:nvPr>
        </p:nvSpPr>
        <p:spPr/>
        <p:txBody>
          <a:bodyPr/>
          <a:lstStyle/>
          <a:p>
            <a:pPr eaLnBrk="1" hangingPunct="1"/>
            <a:r>
              <a:rPr lang="en-US" dirty="0" smtClean="0"/>
              <a:t>At DeVry we use a classroom number - which is just like a port - inside the building</a:t>
            </a:r>
          </a:p>
          <a:p>
            <a:pPr eaLnBrk="1" hangingPunct="1"/>
            <a:r>
              <a:rPr lang="en-US" dirty="0" smtClean="0"/>
              <a:t>So a complete address including the port would be</a:t>
            </a:r>
          </a:p>
          <a:p>
            <a:pPr lvl="1" eaLnBrk="1" hangingPunct="1"/>
            <a:r>
              <a:rPr lang="en-US" dirty="0" smtClean="0"/>
              <a:t>4800 Regent, Irving, Texas, 75063, USA:Room 138</a:t>
            </a:r>
          </a:p>
          <a:p>
            <a:pPr eaLnBrk="1" hangingPunct="1"/>
            <a:r>
              <a:rPr lang="en-US" dirty="0" smtClean="0"/>
              <a:t>Which is just like</a:t>
            </a:r>
          </a:p>
          <a:p>
            <a:pPr lvl="1" eaLnBrk="1" hangingPunct="1"/>
            <a:r>
              <a:rPr lang="en-US" dirty="0" smtClean="0"/>
              <a:t>168.35.2.11:80</a:t>
            </a:r>
          </a:p>
        </p:txBody>
      </p:sp>
      <p:sp>
        <p:nvSpPr>
          <p:cNvPr id="15565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55653" name="Slide Number Placeholder 4"/>
          <p:cNvSpPr>
            <a:spLocks noGrp="1"/>
          </p:cNvSpPr>
          <p:nvPr>
            <p:ph type="sldNum" sz="quarter" idx="12"/>
          </p:nvPr>
        </p:nvSpPr>
        <p:spPr>
          <a:noFill/>
        </p:spPr>
        <p:txBody>
          <a:bodyPr/>
          <a:lstStyle/>
          <a:p>
            <a:fld id="{64019FB4-C480-4B63-A22E-26EB426DBB90}" type="slidenum">
              <a:rPr lang="en-US" smtClean="0"/>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ChangeArrowheads="1"/>
          </p:cNvSpPr>
          <p:nvPr>
            <p:ph type="title"/>
          </p:nvPr>
        </p:nvSpPr>
        <p:spPr/>
        <p:txBody>
          <a:bodyPr/>
          <a:lstStyle/>
          <a:p>
            <a:pPr eaLnBrk="1" hangingPunct="1"/>
            <a:r>
              <a:rPr lang="en-US" dirty="0" smtClean="0"/>
              <a:t>Port Numbers</a:t>
            </a:r>
          </a:p>
        </p:txBody>
      </p:sp>
      <p:sp>
        <p:nvSpPr>
          <p:cNvPr id="159748" name="Rectangle 3"/>
          <p:cNvSpPr>
            <a:spLocks noGrp="1" noChangeArrowheads="1"/>
          </p:cNvSpPr>
          <p:nvPr>
            <p:ph idx="1"/>
          </p:nvPr>
        </p:nvSpPr>
        <p:spPr/>
        <p:txBody>
          <a:bodyPr/>
          <a:lstStyle/>
          <a:p>
            <a:pPr eaLnBrk="1" hangingPunct="1"/>
            <a:r>
              <a:rPr lang="en-US" dirty="0" smtClean="0"/>
              <a:t>The port numbers were divided into three ranges</a:t>
            </a:r>
          </a:p>
          <a:p>
            <a:pPr eaLnBrk="1" hangingPunct="1"/>
            <a:r>
              <a:rPr lang="en-US" dirty="0" smtClean="0"/>
              <a:t>Well Known Ports</a:t>
            </a:r>
          </a:p>
          <a:p>
            <a:pPr lvl="1" eaLnBrk="1" hangingPunct="1"/>
            <a:r>
              <a:rPr lang="en-US" dirty="0" smtClean="0"/>
              <a:t>0 to 1023</a:t>
            </a:r>
          </a:p>
          <a:p>
            <a:pPr eaLnBrk="1" hangingPunct="1"/>
            <a:r>
              <a:rPr lang="en-US" dirty="0" smtClean="0"/>
              <a:t>Registered Ports</a:t>
            </a:r>
          </a:p>
          <a:p>
            <a:pPr lvl="1" eaLnBrk="1" hangingPunct="1"/>
            <a:r>
              <a:rPr lang="en-US" dirty="0" smtClean="0"/>
              <a:t>1024 to 49151</a:t>
            </a:r>
          </a:p>
          <a:p>
            <a:pPr eaLnBrk="1" hangingPunct="1"/>
            <a:r>
              <a:rPr lang="en-US" dirty="0" smtClean="0"/>
              <a:t>Dynamic or Private Ports</a:t>
            </a:r>
          </a:p>
          <a:p>
            <a:pPr lvl="1" eaLnBrk="1" hangingPunct="1"/>
            <a:r>
              <a:rPr lang="en-US" dirty="0" smtClean="0"/>
              <a:t>49152 to 65535</a:t>
            </a:r>
          </a:p>
        </p:txBody>
      </p:sp>
      <p:sp>
        <p:nvSpPr>
          <p:cNvPr id="15974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59749" name="Slide Number Placeholder 4"/>
          <p:cNvSpPr>
            <a:spLocks noGrp="1"/>
          </p:cNvSpPr>
          <p:nvPr>
            <p:ph type="sldNum" sz="quarter" idx="12"/>
          </p:nvPr>
        </p:nvSpPr>
        <p:spPr>
          <a:noFill/>
        </p:spPr>
        <p:txBody>
          <a:bodyPr/>
          <a:lstStyle/>
          <a:p>
            <a:fld id="{328F1940-6CE6-4672-B566-86D8E9DE0237}" type="slidenum">
              <a:rPr lang="en-US" smtClean="0"/>
              <a:pPr/>
              <a:t>13</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noChangeArrowheads="1"/>
          </p:cNvSpPr>
          <p:nvPr>
            <p:ph type="title"/>
          </p:nvPr>
        </p:nvSpPr>
        <p:spPr/>
        <p:txBody>
          <a:bodyPr/>
          <a:lstStyle/>
          <a:p>
            <a:pPr eaLnBrk="1" hangingPunct="1"/>
            <a:r>
              <a:rPr lang="en-US" dirty="0" smtClean="0"/>
              <a:t>Well Known Ports</a:t>
            </a:r>
          </a:p>
        </p:txBody>
      </p:sp>
      <p:sp>
        <p:nvSpPr>
          <p:cNvPr id="160772" name="Rectangle 3"/>
          <p:cNvSpPr>
            <a:spLocks noGrp="1" noChangeArrowheads="1"/>
          </p:cNvSpPr>
          <p:nvPr>
            <p:ph idx="1"/>
          </p:nvPr>
        </p:nvSpPr>
        <p:spPr/>
        <p:txBody>
          <a:bodyPr/>
          <a:lstStyle/>
          <a:p>
            <a:pPr eaLnBrk="1" hangingPunct="1"/>
            <a:r>
              <a:rPr lang="en-US" dirty="0" smtClean="0"/>
              <a:t>These ports are assigned by the ISI - under the authority of the IANA</a:t>
            </a:r>
          </a:p>
          <a:p>
            <a:pPr eaLnBrk="1" hangingPunct="1"/>
            <a:r>
              <a:rPr lang="en-US" dirty="0" smtClean="0"/>
              <a:t>To the extent possible, the same port assignments are used with TCP and UDP</a:t>
            </a:r>
          </a:p>
        </p:txBody>
      </p:sp>
      <p:sp>
        <p:nvSpPr>
          <p:cNvPr id="16077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0773" name="Slide Number Placeholder 4"/>
          <p:cNvSpPr>
            <a:spLocks noGrp="1"/>
          </p:cNvSpPr>
          <p:nvPr>
            <p:ph type="sldNum" sz="quarter" idx="12"/>
          </p:nvPr>
        </p:nvSpPr>
        <p:spPr>
          <a:noFill/>
        </p:spPr>
        <p:txBody>
          <a:bodyPr/>
          <a:lstStyle/>
          <a:p>
            <a:fld id="{2F12FE1C-DDF7-428F-ACA6-05CCB9B09C88}"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p:txBody>
          <a:bodyPr/>
          <a:lstStyle/>
          <a:p>
            <a:pPr eaLnBrk="1" hangingPunct="1"/>
            <a:r>
              <a:rPr lang="en-US" dirty="0" smtClean="0"/>
              <a:t>Registered Ports</a:t>
            </a:r>
          </a:p>
        </p:txBody>
      </p:sp>
      <p:sp>
        <p:nvSpPr>
          <p:cNvPr id="161796" name="Rectangle 3"/>
          <p:cNvSpPr>
            <a:spLocks noGrp="1" noChangeArrowheads="1"/>
          </p:cNvSpPr>
          <p:nvPr>
            <p:ph idx="1"/>
          </p:nvPr>
        </p:nvSpPr>
        <p:spPr/>
        <p:txBody>
          <a:bodyPr/>
          <a:lstStyle/>
          <a:p>
            <a:pPr eaLnBrk="1" hangingPunct="1"/>
            <a:r>
              <a:rPr lang="en-US" dirty="0" smtClean="0"/>
              <a:t>These ports are also registered by the ISI for the IANA </a:t>
            </a:r>
          </a:p>
          <a:p>
            <a:pPr eaLnBrk="1" hangingPunct="1"/>
            <a:r>
              <a:rPr lang="en-US" dirty="0" smtClean="0"/>
              <a:t>IANA registers uses of these ports as a convenience to the community</a:t>
            </a:r>
          </a:p>
          <a:p>
            <a:pPr eaLnBrk="1" hangingPunct="1"/>
            <a:r>
              <a:rPr lang="en-US" dirty="0" smtClean="0"/>
              <a:t>Again to the extent possible, the same port assignments are used with TCP and UDP</a:t>
            </a:r>
          </a:p>
        </p:txBody>
      </p:sp>
      <p:sp>
        <p:nvSpPr>
          <p:cNvPr id="16179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1797" name="Slide Number Placeholder 4"/>
          <p:cNvSpPr>
            <a:spLocks noGrp="1"/>
          </p:cNvSpPr>
          <p:nvPr>
            <p:ph type="sldNum" sz="quarter" idx="12"/>
          </p:nvPr>
        </p:nvSpPr>
        <p:spPr>
          <a:noFill/>
        </p:spPr>
        <p:txBody>
          <a:bodyPr/>
          <a:lstStyle/>
          <a:p>
            <a:fld id="{82114AD8-64D9-43A8-91AB-0A0DBF3D98BF}" type="slidenum">
              <a:rPr lang="en-US" smtClean="0"/>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p:txBody>
          <a:bodyPr/>
          <a:lstStyle/>
          <a:p>
            <a:pPr eaLnBrk="1" hangingPunct="1"/>
            <a:r>
              <a:rPr lang="en-US" dirty="0" smtClean="0"/>
              <a:t>Dynamic or Private Ports</a:t>
            </a:r>
          </a:p>
        </p:txBody>
      </p:sp>
      <p:sp>
        <p:nvSpPr>
          <p:cNvPr id="162820" name="Rectangle 3"/>
          <p:cNvSpPr>
            <a:spLocks noGrp="1" noChangeArrowheads="1"/>
          </p:cNvSpPr>
          <p:nvPr>
            <p:ph idx="1"/>
          </p:nvPr>
        </p:nvSpPr>
        <p:spPr/>
        <p:txBody>
          <a:bodyPr/>
          <a:lstStyle/>
          <a:p>
            <a:pPr eaLnBrk="1" hangingPunct="1"/>
            <a:r>
              <a:rPr lang="en-US" dirty="0" smtClean="0"/>
              <a:t>These are not tracked by anyone other than the programmer for a particular application</a:t>
            </a:r>
          </a:p>
          <a:p>
            <a:pPr eaLnBrk="1" hangingPunct="1"/>
            <a:r>
              <a:rPr lang="en-US" dirty="0" smtClean="0"/>
              <a:t>This is why they are called Private Port numbers</a:t>
            </a:r>
          </a:p>
          <a:p>
            <a:pPr eaLnBrk="1" hangingPunct="1"/>
            <a:r>
              <a:rPr lang="en-US" dirty="0" smtClean="0"/>
              <a:t>They may be used as desired</a:t>
            </a:r>
          </a:p>
        </p:txBody>
      </p:sp>
      <p:sp>
        <p:nvSpPr>
          <p:cNvPr id="16281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2821" name="Slide Number Placeholder 4"/>
          <p:cNvSpPr>
            <a:spLocks noGrp="1"/>
          </p:cNvSpPr>
          <p:nvPr>
            <p:ph type="sldNum" sz="quarter" idx="12"/>
          </p:nvPr>
        </p:nvSpPr>
        <p:spPr>
          <a:noFill/>
        </p:spPr>
        <p:txBody>
          <a:bodyPr/>
          <a:lstStyle/>
          <a:p>
            <a:fld id="{2E7F7F16-437A-4C9C-A068-463F5BE6BA90}" type="slidenum">
              <a:rPr lang="en-US" smtClean="0"/>
              <a:pPr/>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or Private Ports</a:t>
            </a:r>
            <a:endParaRPr lang="en-US" dirty="0"/>
          </a:p>
        </p:txBody>
      </p:sp>
      <p:sp>
        <p:nvSpPr>
          <p:cNvPr id="3" name="Content Placeholder 2"/>
          <p:cNvSpPr>
            <a:spLocks noGrp="1"/>
          </p:cNvSpPr>
          <p:nvPr>
            <p:ph idx="1"/>
          </p:nvPr>
        </p:nvSpPr>
        <p:spPr/>
        <p:txBody>
          <a:bodyPr/>
          <a:lstStyle/>
          <a:p>
            <a:pPr eaLnBrk="1" hangingPunct="1"/>
            <a:r>
              <a:rPr lang="en-US" dirty="0" smtClean="0"/>
              <a:t>They are also called Dynamic Ports because they are assigned to a purpose, then unassigned dynamically as needed</a:t>
            </a:r>
            <a:endParaRPr lang="en-US" dirty="0"/>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lstStyle/>
          <a:p>
            <a:pPr eaLnBrk="1" hangingPunct="1"/>
            <a:r>
              <a:rPr lang="en-US" dirty="0" smtClean="0"/>
              <a:t>Assignment of Port Numbers</a:t>
            </a:r>
          </a:p>
        </p:txBody>
      </p:sp>
      <p:sp>
        <p:nvSpPr>
          <p:cNvPr id="163844" name="Rectangle 3"/>
          <p:cNvSpPr>
            <a:spLocks noGrp="1" noChangeArrowheads="1"/>
          </p:cNvSpPr>
          <p:nvPr>
            <p:ph idx="1"/>
          </p:nvPr>
        </p:nvSpPr>
        <p:spPr/>
        <p:txBody>
          <a:bodyPr/>
          <a:lstStyle/>
          <a:p>
            <a:pPr eaLnBrk="1" hangingPunct="1">
              <a:lnSpc>
                <a:spcPct val="90000"/>
              </a:lnSpc>
            </a:pPr>
            <a:r>
              <a:rPr lang="en-US" dirty="0" smtClean="0"/>
              <a:t>The list at the IANA is the source for starting the process of determining what port numbers are used for</a:t>
            </a:r>
          </a:p>
          <a:p>
            <a:pPr eaLnBrk="1" hangingPunct="1">
              <a:lnSpc>
                <a:spcPct val="90000"/>
              </a:lnSpc>
            </a:pPr>
            <a:r>
              <a:rPr lang="en-US" dirty="0" smtClean="0"/>
              <a:t>RFC 1700 once did this, but it has recently been moved to Historic status</a:t>
            </a:r>
          </a:p>
          <a:p>
            <a:pPr eaLnBrk="1" hangingPunct="1">
              <a:lnSpc>
                <a:spcPct val="90000"/>
              </a:lnSpc>
            </a:pPr>
            <a:r>
              <a:rPr lang="en-US" dirty="0" smtClean="0"/>
              <a:t>However what it states concerning the role of the IANA is still relevant</a:t>
            </a:r>
          </a:p>
        </p:txBody>
      </p:sp>
      <p:sp>
        <p:nvSpPr>
          <p:cNvPr id="16384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3845" name="Slide Number Placeholder 4"/>
          <p:cNvSpPr>
            <a:spLocks noGrp="1"/>
          </p:cNvSpPr>
          <p:nvPr>
            <p:ph type="sldNum" sz="quarter" idx="12"/>
          </p:nvPr>
        </p:nvSpPr>
        <p:spPr>
          <a:noFill/>
        </p:spPr>
        <p:txBody>
          <a:bodyPr/>
          <a:lstStyle/>
          <a:p>
            <a:fld id="{87B819D4-60BF-4AB5-BC26-8F29EE704213}" type="slidenum">
              <a:rPr lang="en-US" smtClean="0"/>
              <a:pPr/>
              <a:t>18</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p:txBody>
          <a:bodyPr/>
          <a:lstStyle/>
          <a:p>
            <a:pPr eaLnBrk="1" hangingPunct="1"/>
            <a:r>
              <a:rPr lang="en-US" dirty="0" smtClean="0"/>
              <a:t>Assignment of Port Numbers</a:t>
            </a:r>
          </a:p>
        </p:txBody>
      </p:sp>
      <p:sp>
        <p:nvSpPr>
          <p:cNvPr id="164868" name="Rectangle 3"/>
          <p:cNvSpPr>
            <a:spLocks noGrp="1" noChangeArrowheads="1"/>
          </p:cNvSpPr>
          <p:nvPr>
            <p:ph idx="1"/>
          </p:nvPr>
        </p:nvSpPr>
        <p:spPr/>
        <p:txBody>
          <a:bodyPr/>
          <a:lstStyle/>
          <a:p>
            <a:pPr eaLnBrk="1" hangingPunct="1">
              <a:lnSpc>
                <a:spcPct val="90000"/>
              </a:lnSpc>
            </a:pPr>
            <a:r>
              <a:rPr lang="en-US" dirty="0" smtClean="0"/>
              <a:t>It states in part</a:t>
            </a:r>
          </a:p>
          <a:p>
            <a:pPr lvl="1" eaLnBrk="1" hangingPunct="1">
              <a:lnSpc>
                <a:spcPct val="90000"/>
              </a:lnSpc>
            </a:pPr>
            <a:r>
              <a:rPr lang="en-US" dirty="0" smtClean="0"/>
              <a:t>The IANA - Internet Assigned Numbers Authority is the central coordinator for the assignment of unique parameter values for Internet protocols</a:t>
            </a:r>
          </a:p>
          <a:p>
            <a:pPr lvl="1" eaLnBrk="1" hangingPunct="1"/>
            <a:r>
              <a:rPr lang="en-US" dirty="0" smtClean="0"/>
              <a:t>It is to assign and coordinate the use of numerous Internet protocol parameters</a:t>
            </a:r>
          </a:p>
        </p:txBody>
      </p:sp>
      <p:sp>
        <p:nvSpPr>
          <p:cNvPr id="16486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4869" name="Slide Number Placeholder 4"/>
          <p:cNvSpPr>
            <a:spLocks noGrp="1"/>
          </p:cNvSpPr>
          <p:nvPr>
            <p:ph type="sldNum" sz="quarter" idx="12"/>
          </p:nvPr>
        </p:nvSpPr>
        <p:spPr>
          <a:noFill/>
        </p:spPr>
        <p:txBody>
          <a:bodyPr/>
          <a:lstStyle/>
          <a:p>
            <a:fld id="{D7E86D8E-5BE7-455E-BB6A-A9C72EF519CC}" type="slidenum">
              <a:rPr lang="en-US" smtClean="0"/>
              <a:pPr/>
              <a:t>19</a:t>
            </a:fld>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 Detail</a:t>
            </a:r>
            <a:endParaRPr lang="en-US" dirty="0"/>
          </a:p>
        </p:txBody>
      </p:sp>
      <p:sp>
        <p:nvSpPr>
          <p:cNvPr id="3" name="Content Placeholder 2"/>
          <p:cNvSpPr>
            <a:spLocks noGrp="1"/>
          </p:cNvSpPr>
          <p:nvPr>
            <p:ph idx="1"/>
          </p:nvPr>
        </p:nvSpPr>
        <p:spPr/>
        <p:txBody>
          <a:bodyPr/>
          <a:lstStyle/>
          <a:p>
            <a:r>
              <a:rPr lang="en-US" dirty="0" smtClean="0"/>
              <a:t>The application layer provides services to applications</a:t>
            </a:r>
          </a:p>
          <a:p>
            <a:r>
              <a:rPr lang="en-US" dirty="0" smtClean="0"/>
              <a:t>In</a:t>
            </a:r>
            <a:r>
              <a:rPr lang="en-US" baseline="0" dirty="0" smtClean="0"/>
              <a:t> other words it is the redirector we talked about earlier</a:t>
            </a:r>
          </a:p>
          <a:p>
            <a:r>
              <a:rPr lang="en-US" baseline="0" dirty="0" smtClean="0"/>
              <a:t>Whenever a request is made for a network service that the OS would not understand the application layer’s redirector redirects that request to the application layer</a:t>
            </a:r>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lstStyle/>
          <a:p>
            <a:pPr eaLnBrk="1" hangingPunct="1"/>
            <a:r>
              <a:rPr lang="en-US" dirty="0" smtClean="0"/>
              <a:t>Assignment of Port Numbers</a:t>
            </a:r>
          </a:p>
        </p:txBody>
      </p:sp>
      <p:sp>
        <p:nvSpPr>
          <p:cNvPr id="165892" name="Rectangle 3"/>
          <p:cNvSpPr>
            <a:spLocks noGrp="1" noChangeArrowheads="1"/>
          </p:cNvSpPr>
          <p:nvPr>
            <p:ph idx="1"/>
          </p:nvPr>
        </p:nvSpPr>
        <p:spPr/>
        <p:txBody>
          <a:bodyPr/>
          <a:lstStyle/>
          <a:p>
            <a:pPr lvl="1" eaLnBrk="1" hangingPunct="1"/>
            <a:r>
              <a:rPr lang="en-US" dirty="0" smtClean="0"/>
              <a:t>The Internet protocol suite contains numerous parameters, such as internet addresses, domain names, autonomous system numbers, protocol numbers, port numbers, management information base object identifiers, including private enterprise numbers, and many others</a:t>
            </a:r>
          </a:p>
        </p:txBody>
      </p:sp>
      <p:sp>
        <p:nvSpPr>
          <p:cNvPr id="16589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5893" name="Slide Number Placeholder 4"/>
          <p:cNvSpPr>
            <a:spLocks noGrp="1"/>
          </p:cNvSpPr>
          <p:nvPr>
            <p:ph type="sldNum" sz="quarter" idx="12"/>
          </p:nvPr>
        </p:nvSpPr>
        <p:spPr>
          <a:noFill/>
        </p:spPr>
        <p:txBody>
          <a:bodyPr/>
          <a:lstStyle/>
          <a:p>
            <a:fld id="{A19468B2-F74D-4B5F-B144-D53E92F2DCB3}" type="slidenum">
              <a:rPr lang="en-US" smtClean="0"/>
              <a:pPr/>
              <a:t>20</a:t>
            </a:fld>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p:txBody>
          <a:bodyPr/>
          <a:lstStyle/>
          <a:p>
            <a:pPr eaLnBrk="1" hangingPunct="1"/>
            <a:r>
              <a:rPr lang="en-US" dirty="0" smtClean="0"/>
              <a:t>Assignment of Port Numbers</a:t>
            </a:r>
          </a:p>
        </p:txBody>
      </p:sp>
      <p:sp>
        <p:nvSpPr>
          <p:cNvPr id="166916" name="Rectangle 3"/>
          <p:cNvSpPr>
            <a:spLocks noGrp="1" noChangeArrowheads="1"/>
          </p:cNvSpPr>
          <p:nvPr>
            <p:ph idx="1"/>
          </p:nvPr>
        </p:nvSpPr>
        <p:spPr/>
        <p:txBody>
          <a:bodyPr/>
          <a:lstStyle/>
          <a:p>
            <a:pPr lvl="1" eaLnBrk="1" hangingPunct="1"/>
            <a:r>
              <a:rPr lang="en-US" dirty="0" smtClean="0"/>
              <a:t>The common use of the Internet protocols by the Internet community requires that the particular values used in these parameter fields be assigned uniquely</a:t>
            </a:r>
          </a:p>
          <a:p>
            <a:pPr lvl="1" eaLnBrk="1" hangingPunct="1"/>
            <a:r>
              <a:rPr lang="en-US" dirty="0" smtClean="0"/>
              <a:t>It is the task of the IANA to make those unique assignments as requested and to maintain a registry of the currently assigned values</a:t>
            </a:r>
          </a:p>
        </p:txBody>
      </p:sp>
      <p:sp>
        <p:nvSpPr>
          <p:cNvPr id="16691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6917" name="Slide Number Placeholder 4"/>
          <p:cNvSpPr>
            <a:spLocks noGrp="1"/>
          </p:cNvSpPr>
          <p:nvPr>
            <p:ph type="sldNum" sz="quarter" idx="12"/>
          </p:nvPr>
        </p:nvSpPr>
        <p:spPr>
          <a:noFill/>
        </p:spPr>
        <p:txBody>
          <a:bodyPr/>
          <a:lstStyle/>
          <a:p>
            <a:fld id="{A0056B7E-F240-4507-8433-6B3DA2CD8090}" type="slidenum">
              <a:rPr lang="en-US" smtClean="0"/>
              <a:pPr/>
              <a:t>21</a:t>
            </a:fld>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type="title"/>
          </p:nvPr>
        </p:nvSpPr>
        <p:spPr/>
        <p:txBody>
          <a:bodyPr/>
          <a:lstStyle/>
          <a:p>
            <a:pPr eaLnBrk="1" hangingPunct="1"/>
            <a:r>
              <a:rPr lang="en-US" dirty="0" smtClean="0"/>
              <a:t>Tracking Down Port Numbers</a:t>
            </a:r>
          </a:p>
        </p:txBody>
      </p:sp>
      <p:sp>
        <p:nvSpPr>
          <p:cNvPr id="167940" name="Rectangle 3"/>
          <p:cNvSpPr>
            <a:spLocks noGrp="1" noChangeArrowheads="1"/>
          </p:cNvSpPr>
          <p:nvPr>
            <p:ph idx="1"/>
          </p:nvPr>
        </p:nvSpPr>
        <p:spPr/>
        <p:txBody>
          <a:bodyPr/>
          <a:lstStyle/>
          <a:p>
            <a:pPr eaLnBrk="1" hangingPunct="1"/>
            <a:r>
              <a:rPr lang="en-US" dirty="0" smtClean="0"/>
              <a:t>The current list is found at http://www.iana.org, then clicking on Protocol Numbers and Assignment Services, then clicking on the P, then clicking on Port Numbers</a:t>
            </a:r>
          </a:p>
        </p:txBody>
      </p:sp>
      <p:sp>
        <p:nvSpPr>
          <p:cNvPr id="16793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7941" name="Slide Number Placeholder 4"/>
          <p:cNvSpPr>
            <a:spLocks noGrp="1"/>
          </p:cNvSpPr>
          <p:nvPr>
            <p:ph type="sldNum" sz="quarter" idx="12"/>
          </p:nvPr>
        </p:nvSpPr>
        <p:spPr>
          <a:noFill/>
        </p:spPr>
        <p:txBody>
          <a:bodyPr/>
          <a:lstStyle/>
          <a:p>
            <a:fld id="{F428B0B9-49A5-4646-94F8-8F7D221E9E89}" type="slidenum">
              <a:rPr lang="en-US" smtClean="0"/>
              <a:pPr/>
              <a:t>22</a:t>
            </a:fld>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title"/>
          </p:nvPr>
        </p:nvSpPr>
        <p:spPr/>
        <p:txBody>
          <a:bodyPr/>
          <a:lstStyle/>
          <a:p>
            <a:pPr eaLnBrk="1" hangingPunct="1"/>
            <a:r>
              <a:rPr lang="en-US" dirty="0" smtClean="0"/>
              <a:t>Tracking Down Port Numbers</a:t>
            </a:r>
          </a:p>
        </p:txBody>
      </p:sp>
      <p:sp>
        <p:nvSpPr>
          <p:cNvPr id="16896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8965" name="Slide Number Placeholder 4"/>
          <p:cNvSpPr>
            <a:spLocks noGrp="1"/>
          </p:cNvSpPr>
          <p:nvPr>
            <p:ph type="sldNum" sz="quarter" idx="12"/>
          </p:nvPr>
        </p:nvSpPr>
        <p:spPr>
          <a:noFill/>
        </p:spPr>
        <p:txBody>
          <a:bodyPr/>
          <a:lstStyle/>
          <a:p>
            <a:fld id="{86DE42B9-22C1-4E4E-AFCD-1477FE685A76}" type="slidenum">
              <a:rPr lang="en-US" smtClean="0"/>
              <a:pPr/>
              <a:t>23</a:t>
            </a:fld>
            <a:endParaRPr lang="en-US" dirty="0" smtClean="0"/>
          </a:p>
        </p:txBody>
      </p:sp>
      <p:pic>
        <p:nvPicPr>
          <p:cNvPr id="168964" name="Picture 3"/>
          <p:cNvPicPr>
            <a:picLocks noChangeAspect="1" noChangeArrowheads="1"/>
          </p:cNvPicPr>
          <p:nvPr/>
        </p:nvPicPr>
        <p:blipFill>
          <a:blip r:embed="rId2" cstate="print"/>
          <a:srcRect/>
          <a:stretch>
            <a:fillRect/>
          </a:stretch>
        </p:blipFill>
        <p:spPr bwMode="auto">
          <a:xfrm>
            <a:off x="1447800" y="160020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ChangeArrowheads="1"/>
          </p:cNvSpPr>
          <p:nvPr>
            <p:ph type="title"/>
          </p:nvPr>
        </p:nvSpPr>
        <p:spPr/>
        <p:txBody>
          <a:bodyPr/>
          <a:lstStyle/>
          <a:p>
            <a:pPr eaLnBrk="1" hangingPunct="1"/>
            <a:r>
              <a:rPr lang="en-US" dirty="0" smtClean="0"/>
              <a:t>Tracking Down Port Numbers</a:t>
            </a:r>
          </a:p>
        </p:txBody>
      </p:sp>
      <p:sp>
        <p:nvSpPr>
          <p:cNvPr id="169988" name="Rectangle 3"/>
          <p:cNvSpPr>
            <a:spLocks noGrp="1" noChangeArrowheads="1"/>
          </p:cNvSpPr>
          <p:nvPr>
            <p:ph idx="1"/>
          </p:nvPr>
        </p:nvSpPr>
        <p:spPr/>
        <p:txBody>
          <a:bodyPr/>
          <a:lstStyle/>
          <a:p>
            <a:pPr eaLnBrk="1" hangingPunct="1"/>
            <a:r>
              <a:rPr lang="en-US" dirty="0" smtClean="0"/>
              <a:t>Click on the P on the following page, then click on Port Numbers, then scroll down to the number list itself</a:t>
            </a:r>
          </a:p>
        </p:txBody>
      </p:sp>
      <p:sp>
        <p:nvSpPr>
          <p:cNvPr id="16998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69989" name="Slide Number Placeholder 4"/>
          <p:cNvSpPr>
            <a:spLocks noGrp="1"/>
          </p:cNvSpPr>
          <p:nvPr>
            <p:ph type="sldNum" sz="quarter" idx="12"/>
          </p:nvPr>
        </p:nvSpPr>
        <p:spPr>
          <a:noFill/>
        </p:spPr>
        <p:txBody>
          <a:bodyPr/>
          <a:lstStyle/>
          <a:p>
            <a:fld id="{02A24214-5AD8-401E-8036-F69035CE30C5}" type="slidenum">
              <a:rPr lang="en-US" smtClean="0"/>
              <a:pPr/>
              <a:t>24</a:t>
            </a:fld>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lstStyle/>
          <a:p>
            <a:pPr eaLnBrk="1" hangingPunct="1"/>
            <a:r>
              <a:rPr lang="en-US" dirty="0" smtClean="0"/>
              <a:t>Tracking Down Port Numbers</a:t>
            </a:r>
          </a:p>
        </p:txBody>
      </p:sp>
      <p:sp>
        <p:nvSpPr>
          <p:cNvPr id="17101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71013" name="Slide Number Placeholder 4"/>
          <p:cNvSpPr>
            <a:spLocks noGrp="1"/>
          </p:cNvSpPr>
          <p:nvPr>
            <p:ph type="sldNum" sz="quarter" idx="12"/>
          </p:nvPr>
        </p:nvSpPr>
        <p:spPr>
          <a:noFill/>
        </p:spPr>
        <p:txBody>
          <a:bodyPr/>
          <a:lstStyle/>
          <a:p>
            <a:fld id="{D34633D1-FA41-40D2-8782-33C95288E185}" type="slidenum">
              <a:rPr lang="en-US" smtClean="0"/>
              <a:pPr/>
              <a:t>25</a:t>
            </a:fld>
            <a:endParaRPr lang="en-US" dirty="0" smtClean="0"/>
          </a:p>
        </p:txBody>
      </p:sp>
      <p:pic>
        <p:nvPicPr>
          <p:cNvPr id="171012" name="Picture 3"/>
          <p:cNvPicPr>
            <a:picLocks noChangeAspect="1" noChangeArrowheads="1"/>
          </p:cNvPicPr>
          <p:nvPr/>
        </p:nvPicPr>
        <p:blipFill>
          <a:blip r:embed="rId2" cstate="print"/>
          <a:srcRect/>
          <a:stretch>
            <a:fillRect/>
          </a:stretch>
        </p:blipFill>
        <p:spPr bwMode="auto">
          <a:xfrm>
            <a:off x="1447800" y="160020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lstStyle/>
          <a:p>
            <a:pPr eaLnBrk="1" hangingPunct="1"/>
            <a:r>
              <a:rPr lang="en-US" dirty="0" smtClean="0"/>
              <a:t>Tracking Down Port Numbers</a:t>
            </a:r>
          </a:p>
        </p:txBody>
      </p:sp>
      <p:sp>
        <p:nvSpPr>
          <p:cNvPr id="17203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72037" name="Slide Number Placeholder 4"/>
          <p:cNvSpPr>
            <a:spLocks noGrp="1"/>
          </p:cNvSpPr>
          <p:nvPr>
            <p:ph type="sldNum" sz="quarter" idx="12"/>
          </p:nvPr>
        </p:nvSpPr>
        <p:spPr>
          <a:noFill/>
        </p:spPr>
        <p:txBody>
          <a:bodyPr/>
          <a:lstStyle/>
          <a:p>
            <a:fld id="{73B9322A-82DD-4C91-95AA-CF9962C6EC39}" type="slidenum">
              <a:rPr lang="en-US" smtClean="0"/>
              <a:pPr/>
              <a:t>26</a:t>
            </a:fld>
            <a:endParaRPr lang="en-US" dirty="0" smtClean="0"/>
          </a:p>
        </p:txBody>
      </p:sp>
      <p:pic>
        <p:nvPicPr>
          <p:cNvPr id="172036" name="Picture 3"/>
          <p:cNvPicPr>
            <a:picLocks noChangeAspect="1" noChangeArrowheads="1"/>
          </p:cNvPicPr>
          <p:nvPr/>
        </p:nvPicPr>
        <p:blipFill>
          <a:blip r:embed="rId2" cstate="print"/>
          <a:srcRect/>
          <a:stretch>
            <a:fillRect/>
          </a:stretch>
        </p:blipFill>
        <p:spPr bwMode="auto">
          <a:xfrm>
            <a:off x="1447800" y="160020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lstStyle/>
          <a:p>
            <a:pPr eaLnBrk="1" hangingPunct="1"/>
            <a:r>
              <a:rPr lang="en-US" dirty="0" smtClean="0"/>
              <a:t>Tracking Down Port Numbers</a:t>
            </a:r>
          </a:p>
        </p:txBody>
      </p:sp>
      <p:sp>
        <p:nvSpPr>
          <p:cNvPr id="17305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73061" name="Slide Number Placeholder 4"/>
          <p:cNvSpPr>
            <a:spLocks noGrp="1"/>
          </p:cNvSpPr>
          <p:nvPr>
            <p:ph type="sldNum" sz="quarter" idx="12"/>
          </p:nvPr>
        </p:nvSpPr>
        <p:spPr>
          <a:noFill/>
        </p:spPr>
        <p:txBody>
          <a:bodyPr/>
          <a:lstStyle/>
          <a:p>
            <a:fld id="{619CCD17-445C-4B8E-8042-65D6B8172AD3}" type="slidenum">
              <a:rPr lang="en-US" smtClean="0"/>
              <a:pPr/>
              <a:t>27</a:t>
            </a:fld>
            <a:endParaRPr lang="en-US" dirty="0" smtClean="0"/>
          </a:p>
        </p:txBody>
      </p:sp>
      <p:pic>
        <p:nvPicPr>
          <p:cNvPr id="173060" name="Picture 3"/>
          <p:cNvPicPr>
            <a:picLocks noChangeAspect="1" noChangeArrowheads="1"/>
          </p:cNvPicPr>
          <p:nvPr/>
        </p:nvPicPr>
        <p:blipFill>
          <a:blip r:embed="rId2" cstate="print"/>
          <a:srcRect/>
          <a:stretch>
            <a:fillRect/>
          </a:stretch>
        </p:blipFill>
        <p:spPr bwMode="auto">
          <a:xfrm>
            <a:off x="1447800" y="160020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p:cNvSpPr>
            <a:spLocks noGrp="1" noChangeArrowheads="1"/>
          </p:cNvSpPr>
          <p:nvPr>
            <p:ph type="title"/>
          </p:nvPr>
        </p:nvSpPr>
        <p:spPr/>
        <p:txBody>
          <a:bodyPr/>
          <a:lstStyle/>
          <a:p>
            <a:pPr eaLnBrk="1" hangingPunct="1"/>
            <a:r>
              <a:rPr lang="en-US" dirty="0" smtClean="0"/>
              <a:t>Tracking Down Port Numbers</a:t>
            </a:r>
          </a:p>
        </p:txBody>
      </p:sp>
      <p:sp>
        <p:nvSpPr>
          <p:cNvPr id="174084" name="Rectangle 3"/>
          <p:cNvSpPr>
            <a:spLocks noGrp="1" noChangeArrowheads="1"/>
          </p:cNvSpPr>
          <p:nvPr>
            <p:ph idx="1"/>
          </p:nvPr>
        </p:nvSpPr>
        <p:spPr/>
        <p:txBody>
          <a:bodyPr/>
          <a:lstStyle/>
          <a:p>
            <a:pPr eaLnBrk="1" hangingPunct="1"/>
            <a:r>
              <a:rPr lang="en-US" dirty="0" smtClean="0"/>
              <a:t>A major problem with port numbers is that there is no definitive source of information on exactly what a port is being used for</a:t>
            </a:r>
          </a:p>
          <a:p>
            <a:pPr eaLnBrk="1" hangingPunct="1"/>
            <a:r>
              <a:rPr lang="en-US" dirty="0" smtClean="0"/>
              <a:t>The list gives it a name and a contact, but it does not tell you why the host is listening to that port</a:t>
            </a:r>
          </a:p>
          <a:p>
            <a:pPr eaLnBrk="1" hangingPunct="1"/>
            <a:r>
              <a:rPr lang="en-US" dirty="0" smtClean="0"/>
              <a:t>In some cases you can tell by the name or the company that registered the number</a:t>
            </a:r>
          </a:p>
        </p:txBody>
      </p:sp>
      <p:sp>
        <p:nvSpPr>
          <p:cNvPr id="17408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74085" name="Slide Number Placeholder 4"/>
          <p:cNvSpPr>
            <a:spLocks noGrp="1"/>
          </p:cNvSpPr>
          <p:nvPr>
            <p:ph type="sldNum" sz="quarter" idx="12"/>
          </p:nvPr>
        </p:nvSpPr>
        <p:spPr>
          <a:noFill/>
        </p:spPr>
        <p:txBody>
          <a:bodyPr/>
          <a:lstStyle/>
          <a:p>
            <a:fld id="{80C8DF2A-A84C-4913-B0D9-056FD32B131E}" type="slidenum">
              <a:rPr lang="en-US" smtClean="0"/>
              <a:pPr/>
              <a:t>28</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lstStyle/>
          <a:p>
            <a:pPr eaLnBrk="1" hangingPunct="1"/>
            <a:r>
              <a:rPr lang="en-US" dirty="0" smtClean="0"/>
              <a:t>Tracking Down Port Numbers</a:t>
            </a:r>
          </a:p>
        </p:txBody>
      </p:sp>
      <p:sp>
        <p:nvSpPr>
          <p:cNvPr id="175108" name="Rectangle 3"/>
          <p:cNvSpPr>
            <a:spLocks noGrp="1" noChangeArrowheads="1"/>
          </p:cNvSpPr>
          <p:nvPr>
            <p:ph idx="1"/>
          </p:nvPr>
        </p:nvSpPr>
        <p:spPr/>
        <p:txBody>
          <a:bodyPr/>
          <a:lstStyle/>
          <a:p>
            <a:pPr eaLnBrk="1" hangingPunct="1"/>
            <a:r>
              <a:rPr lang="en-US" dirty="0" smtClean="0"/>
              <a:t>But in many cases you have no clue</a:t>
            </a:r>
          </a:p>
          <a:p>
            <a:pPr eaLnBrk="1" hangingPunct="1">
              <a:lnSpc>
                <a:spcPct val="90000"/>
              </a:lnSpc>
            </a:pPr>
            <a:r>
              <a:rPr lang="en-US" dirty="0" smtClean="0"/>
              <a:t>Even worse the numbers between 1024 to 49151, even though registered, are often used just like the dynamic numbers</a:t>
            </a:r>
          </a:p>
        </p:txBody>
      </p:sp>
      <p:sp>
        <p:nvSpPr>
          <p:cNvPr id="17510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75109" name="Slide Number Placeholder 4"/>
          <p:cNvSpPr>
            <a:spLocks noGrp="1"/>
          </p:cNvSpPr>
          <p:nvPr>
            <p:ph type="sldNum" sz="quarter" idx="12"/>
          </p:nvPr>
        </p:nvSpPr>
        <p:spPr>
          <a:noFill/>
        </p:spPr>
        <p:txBody>
          <a:bodyPr/>
          <a:lstStyle/>
          <a:p>
            <a:fld id="{A7E237B5-9099-4DA7-8BCD-7FA2EC979F91}" type="slidenum">
              <a:rPr lang="en-US" smtClean="0"/>
              <a:pPr/>
              <a:t>29</a:t>
            </a:fld>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Services</a:t>
            </a:r>
            <a:endParaRPr lang="en-US" dirty="0"/>
          </a:p>
        </p:txBody>
      </p:sp>
      <p:sp>
        <p:nvSpPr>
          <p:cNvPr id="3" name="Content Placeholder 2"/>
          <p:cNvSpPr>
            <a:spLocks noGrp="1"/>
          </p:cNvSpPr>
          <p:nvPr>
            <p:ph idx="1"/>
          </p:nvPr>
        </p:nvSpPr>
        <p:spPr/>
        <p:txBody>
          <a:bodyPr/>
          <a:lstStyle/>
          <a:p>
            <a:r>
              <a:rPr lang="en-US" dirty="0" smtClean="0"/>
              <a:t>What are</a:t>
            </a:r>
            <a:r>
              <a:rPr lang="en-US" baseline="0" dirty="0" smtClean="0"/>
              <a:t> some examples of these sorts of services</a:t>
            </a:r>
            <a:endParaRPr lang="en-US" dirty="0"/>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ChangeArrowheads="1"/>
          </p:cNvSpPr>
          <p:nvPr>
            <p:ph type="title"/>
          </p:nvPr>
        </p:nvSpPr>
        <p:spPr/>
        <p:txBody>
          <a:bodyPr/>
          <a:lstStyle/>
          <a:p>
            <a:pPr eaLnBrk="1" hangingPunct="1"/>
            <a:r>
              <a:rPr lang="en-US" dirty="0" smtClean="0"/>
              <a:t>Tracking Down Port Numbers</a:t>
            </a:r>
          </a:p>
        </p:txBody>
      </p:sp>
      <p:sp>
        <p:nvSpPr>
          <p:cNvPr id="178180" name="Rectangle 3"/>
          <p:cNvSpPr>
            <a:spLocks noGrp="1" noChangeArrowheads="1"/>
          </p:cNvSpPr>
          <p:nvPr>
            <p:ph idx="1"/>
          </p:nvPr>
        </p:nvSpPr>
        <p:spPr/>
        <p:txBody>
          <a:bodyPr/>
          <a:lstStyle/>
          <a:p>
            <a:pPr eaLnBrk="1" hangingPunct="1"/>
            <a:r>
              <a:rPr lang="en-US" dirty="0" smtClean="0"/>
              <a:t>Tracking</a:t>
            </a:r>
            <a:r>
              <a:rPr lang="en-US" baseline="0" dirty="0" smtClean="0"/>
              <a:t> a port back to an application is difficult</a:t>
            </a:r>
          </a:p>
          <a:p>
            <a:pPr eaLnBrk="1" hangingPunct="1"/>
            <a:r>
              <a:rPr lang="en-US" baseline="0" dirty="0" smtClean="0"/>
              <a:t>There are several tools that attempt to do this</a:t>
            </a:r>
          </a:p>
          <a:p>
            <a:pPr eaLnBrk="1" hangingPunct="1"/>
            <a:r>
              <a:rPr lang="en-US" baseline="0" dirty="0" smtClean="0"/>
              <a:t>One of these is netstat</a:t>
            </a:r>
            <a:endParaRPr lang="en-US" dirty="0" smtClean="0"/>
          </a:p>
          <a:p>
            <a:pPr eaLnBrk="1" hangingPunct="1"/>
            <a:r>
              <a:rPr lang="en-US" dirty="0" smtClean="0"/>
              <a:t>For example this command sequence will map the open port back to the program that is using it</a:t>
            </a:r>
          </a:p>
          <a:p>
            <a:pPr lvl="1" eaLnBrk="1" hangingPunct="1"/>
            <a:r>
              <a:rPr lang="en-US" dirty="0" err="1" smtClean="0"/>
              <a:t>netstat</a:t>
            </a:r>
            <a:r>
              <a:rPr lang="en-US" dirty="0" smtClean="0"/>
              <a:t> </a:t>
            </a:r>
            <a:r>
              <a:rPr lang="en-US" dirty="0" smtClean="0"/>
              <a:t>–</a:t>
            </a:r>
            <a:r>
              <a:rPr lang="en-US" dirty="0" err="1" smtClean="0"/>
              <a:t>ano</a:t>
            </a:r>
            <a:endParaRPr lang="en-US" dirty="0" smtClean="0"/>
          </a:p>
        </p:txBody>
      </p:sp>
      <p:sp>
        <p:nvSpPr>
          <p:cNvPr id="17817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78181" name="Slide Number Placeholder 4"/>
          <p:cNvSpPr>
            <a:spLocks noGrp="1"/>
          </p:cNvSpPr>
          <p:nvPr>
            <p:ph type="sldNum" sz="quarter" idx="12"/>
          </p:nvPr>
        </p:nvSpPr>
        <p:spPr>
          <a:noFill/>
        </p:spPr>
        <p:txBody>
          <a:bodyPr/>
          <a:lstStyle/>
          <a:p>
            <a:fld id="{1B8348A8-5F18-4254-B674-A25A69D2A9E0}" type="slidenum">
              <a:rPr lang="en-US" smtClean="0"/>
              <a:pPr/>
              <a:t>30</a:t>
            </a:fld>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Seen</a:t>
            </a:r>
            <a:endParaRPr lang="en-US" dirty="0"/>
          </a:p>
        </p:txBody>
      </p:sp>
      <p:sp>
        <p:nvSpPr>
          <p:cNvPr id="3" name="Content Placeholder 2"/>
          <p:cNvSpPr>
            <a:spLocks noGrp="1"/>
          </p:cNvSpPr>
          <p:nvPr>
            <p:ph idx="1"/>
          </p:nvPr>
        </p:nvSpPr>
        <p:spPr/>
        <p:txBody>
          <a:bodyPr/>
          <a:lstStyle/>
          <a:p>
            <a:r>
              <a:rPr lang="en-US" dirty="0" smtClean="0"/>
              <a:t>What</a:t>
            </a:r>
            <a:r>
              <a:rPr lang="en-US" baseline="0" dirty="0" smtClean="0"/>
              <a:t> types of traffic are currently seen on networks worldwide</a:t>
            </a:r>
          </a:p>
          <a:p>
            <a:r>
              <a:rPr lang="en-US" baseline="0" dirty="0" err="1" smtClean="0"/>
              <a:t>Sandvine</a:t>
            </a:r>
            <a:r>
              <a:rPr lang="en-US" baseline="0" dirty="0" smtClean="0"/>
              <a:t> produces reports on this periodically</a:t>
            </a:r>
          </a:p>
          <a:p>
            <a:r>
              <a:rPr lang="en-US" baseline="0" dirty="0" smtClean="0"/>
              <a:t>In their report from March 2011 we see the following</a:t>
            </a:r>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31</a:t>
            </a:fld>
            <a:endParaRPr lang="en-US" dirty="0"/>
          </a:p>
        </p:txBody>
      </p:sp>
    </p:spTree>
    <p:extLst>
      <p:ext uri="{BB962C8B-B14F-4D97-AF65-F5344CB8AC3E}">
        <p14:creationId xmlns:p14="http://schemas.microsoft.com/office/powerpoint/2010/main" val="3385211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Seen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32</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79" t="32176" r="21875" b="8565"/>
          <a:stretch/>
        </p:blipFill>
        <p:spPr bwMode="auto">
          <a:xfrm>
            <a:off x="1797287" y="1600199"/>
            <a:ext cx="5441713" cy="45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998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Seen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33</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51" t="28472" r="25695" b="31944"/>
          <a:stretch/>
        </p:blipFill>
        <p:spPr bwMode="auto">
          <a:xfrm>
            <a:off x="1066800" y="1600200"/>
            <a:ext cx="7007835" cy="448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107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Seen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34</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15" t="34954" r="23958" b="11111"/>
          <a:stretch/>
        </p:blipFill>
        <p:spPr bwMode="auto">
          <a:xfrm>
            <a:off x="1726285" y="1600197"/>
            <a:ext cx="5588915" cy="453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801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Seen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35</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52" t="28240" r="22049" b="32407"/>
          <a:stretch/>
        </p:blipFill>
        <p:spPr bwMode="auto">
          <a:xfrm>
            <a:off x="457200" y="1600197"/>
            <a:ext cx="8161756" cy="45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267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Seen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36</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42" t="28704" r="23784" b="15972"/>
          <a:stretch/>
        </p:blipFill>
        <p:spPr bwMode="auto">
          <a:xfrm>
            <a:off x="1757976" y="1600197"/>
            <a:ext cx="5481024" cy="453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221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Seen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37</a:t>
            </a:fld>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26" t="27315" r="22222" b="33333"/>
          <a:stretch/>
        </p:blipFill>
        <p:spPr bwMode="auto">
          <a:xfrm>
            <a:off x="533400" y="1600200"/>
            <a:ext cx="8035613" cy="447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535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Seen</a:t>
            </a:r>
            <a:endParaRPr lang="en-US" dirty="0"/>
          </a:p>
        </p:txBody>
      </p:sp>
      <p:sp>
        <p:nvSpPr>
          <p:cNvPr id="3" name="Content Placeholder 2"/>
          <p:cNvSpPr>
            <a:spLocks noGrp="1"/>
          </p:cNvSpPr>
          <p:nvPr>
            <p:ph idx="1"/>
          </p:nvPr>
        </p:nvSpPr>
        <p:spPr/>
        <p:txBody>
          <a:bodyPr/>
          <a:lstStyle/>
          <a:p>
            <a:r>
              <a:rPr lang="en-US" dirty="0" smtClean="0"/>
              <a:t>As these tables show</a:t>
            </a:r>
            <a:r>
              <a:rPr lang="en-US" baseline="0" dirty="0" smtClean="0"/>
              <a:t> entertainment related traffic is increasing in all markets</a:t>
            </a:r>
            <a:endParaRPr lang="en-US" dirty="0"/>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38</a:t>
            </a:fld>
            <a:endParaRPr lang="en-US" dirty="0"/>
          </a:p>
        </p:txBody>
      </p:sp>
    </p:spTree>
    <p:extLst>
      <p:ext uri="{BB962C8B-B14F-4D97-AF65-F5344CB8AC3E}">
        <p14:creationId xmlns:p14="http://schemas.microsoft.com/office/powerpoint/2010/main" val="19162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5"/>
          <p:cNvSpPr>
            <a:spLocks noGrp="1" noChangeArrowheads="1"/>
          </p:cNvSpPr>
          <p:nvPr>
            <p:ph type="title"/>
          </p:nvPr>
        </p:nvSpPr>
        <p:spPr/>
        <p:txBody>
          <a:bodyPr/>
          <a:lstStyle/>
          <a:p>
            <a:pPr eaLnBrk="1" hangingPunct="1"/>
            <a:r>
              <a:rPr lang="en-US" dirty="0" smtClean="0"/>
              <a:t>Common</a:t>
            </a:r>
            <a:r>
              <a:rPr lang="en-US" baseline="0" dirty="0" smtClean="0"/>
              <a:t> Services</a:t>
            </a:r>
            <a:endParaRPr lang="en-US" dirty="0" smtClean="0"/>
          </a:p>
        </p:txBody>
      </p:sp>
      <p:sp>
        <p:nvSpPr>
          <p:cNvPr id="179202" name="Footer Placeholder 3"/>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79205" name="Slide Number Placeholder 4"/>
          <p:cNvSpPr>
            <a:spLocks noGrp="1"/>
          </p:cNvSpPr>
          <p:nvPr>
            <p:ph type="sldNum" sz="quarter" idx="12"/>
          </p:nvPr>
        </p:nvSpPr>
        <p:spPr>
          <a:noFill/>
        </p:spPr>
        <p:txBody>
          <a:bodyPr/>
          <a:lstStyle/>
          <a:p>
            <a:fld id="{1CC4E4EF-37AF-498D-8EFB-89B96268D192}" type="slidenum">
              <a:rPr lang="en-US" smtClean="0"/>
              <a:pPr/>
              <a:t>4</a:t>
            </a:fld>
            <a:endParaRPr lang="en-US" dirty="0" smtClean="0"/>
          </a:p>
        </p:txBody>
      </p:sp>
      <p:pic>
        <p:nvPicPr>
          <p:cNvPr id="179204" name="Picture 8"/>
          <p:cNvPicPr>
            <a:picLocks noChangeAspect="1" noChangeArrowheads="1"/>
          </p:cNvPicPr>
          <p:nvPr/>
        </p:nvPicPr>
        <p:blipFill>
          <a:blip r:embed="rId2" cstate="print"/>
          <a:srcRect/>
          <a:stretch>
            <a:fillRect/>
          </a:stretch>
        </p:blipFill>
        <p:spPr bwMode="auto">
          <a:xfrm>
            <a:off x="1905000" y="1600200"/>
            <a:ext cx="5334000" cy="45720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Ports</a:t>
            </a:r>
            <a:endParaRPr lang="en-US" dirty="0"/>
          </a:p>
        </p:txBody>
      </p:sp>
      <p:sp>
        <p:nvSpPr>
          <p:cNvPr id="3" name="Content Placeholder 2"/>
          <p:cNvSpPr>
            <a:spLocks noGrp="1"/>
          </p:cNvSpPr>
          <p:nvPr>
            <p:ph idx="1"/>
          </p:nvPr>
        </p:nvSpPr>
        <p:spPr/>
        <p:txBody>
          <a:bodyPr/>
          <a:lstStyle/>
          <a:p>
            <a:pPr eaLnBrk="1" hangingPunct="1"/>
            <a:r>
              <a:rPr lang="en-US" dirty="0" smtClean="0"/>
              <a:t>As you can see there are many services that</a:t>
            </a:r>
            <a:r>
              <a:rPr lang="en-US" baseline="0" dirty="0" smtClean="0"/>
              <a:t> live at the application layer</a:t>
            </a:r>
          </a:p>
          <a:p>
            <a:pPr eaLnBrk="1" hangingPunct="1"/>
            <a:r>
              <a:rPr lang="en-US" baseline="0" dirty="0" smtClean="0"/>
              <a:t>To keep all of these separate port numbers are used</a:t>
            </a:r>
            <a:endParaRPr lang="en-US" dirty="0" smtClean="0"/>
          </a:p>
          <a:p>
            <a:pPr eaLnBrk="1" hangingPunct="1"/>
            <a:r>
              <a:rPr lang="en-US" dirty="0" smtClean="0"/>
              <a:t>It is the next step above the IP address</a:t>
            </a:r>
          </a:p>
          <a:p>
            <a:pPr eaLnBrk="1" hangingPunct="1"/>
            <a:r>
              <a:rPr lang="en-US" dirty="0" smtClean="0"/>
              <a:t>To illustrate</a:t>
            </a:r>
          </a:p>
        </p:txBody>
      </p:sp>
      <p:sp>
        <p:nvSpPr>
          <p:cNvPr id="4" name="Slide Number Placeholder 3"/>
          <p:cNvSpPr>
            <a:spLocks noGrp="1"/>
          </p:cNvSpPr>
          <p:nvPr>
            <p:ph type="sldNum" sz="quarter" idx="12"/>
          </p:nvPr>
        </p:nvSpPr>
        <p:spPr/>
        <p:txBody>
          <a:bodyPr/>
          <a:lstStyle/>
          <a:p>
            <a:fld id="{2CABF839-2AD5-4717-8E8A-D5C60AC7FB3A}"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Copyright 2005-2011 Kenneth M. Chipps Ph.D. www.chipps.com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title"/>
          </p:nvPr>
        </p:nvSpPr>
        <p:spPr/>
        <p:txBody>
          <a:bodyPr/>
          <a:lstStyle/>
          <a:p>
            <a:pPr eaLnBrk="1" hangingPunct="1"/>
            <a:r>
              <a:rPr lang="en-US" dirty="0" smtClean="0"/>
              <a:t>The DeVry Building</a:t>
            </a:r>
          </a:p>
        </p:txBody>
      </p:sp>
      <p:sp>
        <p:nvSpPr>
          <p:cNvPr id="149508" name="Rectangle 3"/>
          <p:cNvSpPr>
            <a:spLocks noGrp="1" noChangeArrowheads="1"/>
          </p:cNvSpPr>
          <p:nvPr>
            <p:ph idx="1"/>
          </p:nvPr>
        </p:nvSpPr>
        <p:spPr/>
        <p:txBody>
          <a:bodyPr/>
          <a:lstStyle/>
          <a:p>
            <a:pPr eaLnBrk="1" hangingPunct="1"/>
            <a:r>
              <a:rPr lang="en-US" dirty="0" smtClean="0"/>
              <a:t>Lets use the DeVry building as an example</a:t>
            </a:r>
          </a:p>
          <a:p>
            <a:pPr eaLnBrk="1" hangingPunct="1"/>
            <a:r>
              <a:rPr lang="en-US" dirty="0" smtClean="0"/>
              <a:t>In this case the address of 4800 Regent, Irving, Texas, 75063, USA is like the IP Address</a:t>
            </a:r>
          </a:p>
          <a:p>
            <a:pPr eaLnBrk="1" hangingPunct="1"/>
            <a:r>
              <a:rPr lang="en-US" dirty="0" smtClean="0"/>
              <a:t>Because with that address we can find this building from anywhere in the world</a:t>
            </a:r>
          </a:p>
          <a:p>
            <a:pPr eaLnBrk="1" hangingPunct="1"/>
            <a:r>
              <a:rPr lang="en-US" dirty="0" smtClean="0"/>
              <a:t>We’ll use Street Atlas to locate this building using that address</a:t>
            </a:r>
          </a:p>
        </p:txBody>
      </p:sp>
      <p:sp>
        <p:nvSpPr>
          <p:cNvPr id="14950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9509" name="Slide Number Placeholder 4"/>
          <p:cNvSpPr>
            <a:spLocks noGrp="1"/>
          </p:cNvSpPr>
          <p:nvPr>
            <p:ph type="sldNum" sz="quarter" idx="12"/>
          </p:nvPr>
        </p:nvSpPr>
        <p:spPr>
          <a:noFill/>
        </p:spPr>
        <p:txBody>
          <a:bodyPr/>
          <a:lstStyle/>
          <a:p>
            <a:fld id="{D204112A-115C-41C5-9FF5-FF97320E7B50}"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lstStyle/>
          <a:p>
            <a:pPr eaLnBrk="1" hangingPunct="1"/>
            <a:r>
              <a:rPr lang="en-US" dirty="0" smtClean="0"/>
              <a:t>The DeVry Building</a:t>
            </a:r>
          </a:p>
        </p:txBody>
      </p:sp>
      <p:sp>
        <p:nvSpPr>
          <p:cNvPr id="15053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50533" name="Slide Number Placeholder 4"/>
          <p:cNvSpPr>
            <a:spLocks noGrp="1"/>
          </p:cNvSpPr>
          <p:nvPr>
            <p:ph type="sldNum" sz="quarter" idx="12"/>
          </p:nvPr>
        </p:nvSpPr>
        <p:spPr>
          <a:noFill/>
        </p:spPr>
        <p:txBody>
          <a:bodyPr/>
          <a:lstStyle/>
          <a:p>
            <a:fld id="{9296AE40-51D7-4D1D-96CA-0FA90517EDB5}" type="slidenum">
              <a:rPr lang="en-US" smtClean="0"/>
              <a:pPr/>
              <a:t>7</a:t>
            </a:fld>
            <a:endParaRPr lang="en-US" dirty="0" smtClean="0"/>
          </a:p>
        </p:txBody>
      </p:sp>
      <p:pic>
        <p:nvPicPr>
          <p:cNvPr id="150532" name="Picture 3"/>
          <p:cNvPicPr>
            <a:picLocks noChangeAspect="1" noChangeArrowheads="1"/>
          </p:cNvPicPr>
          <p:nvPr/>
        </p:nvPicPr>
        <p:blipFill>
          <a:blip r:embed="rId2" cstate="print"/>
          <a:srcRect/>
          <a:stretch>
            <a:fillRect/>
          </a:stretch>
        </p:blipFill>
        <p:spPr bwMode="auto">
          <a:xfrm>
            <a:off x="1447800" y="16002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title"/>
          </p:nvPr>
        </p:nvSpPr>
        <p:spPr/>
        <p:txBody>
          <a:bodyPr/>
          <a:lstStyle/>
          <a:p>
            <a:pPr eaLnBrk="1" hangingPunct="1"/>
            <a:r>
              <a:rPr lang="en-US" dirty="0" smtClean="0"/>
              <a:t>The DeVry Building</a:t>
            </a:r>
          </a:p>
        </p:txBody>
      </p:sp>
      <p:sp>
        <p:nvSpPr>
          <p:cNvPr id="15155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51557" name="Slide Number Placeholder 4"/>
          <p:cNvSpPr>
            <a:spLocks noGrp="1"/>
          </p:cNvSpPr>
          <p:nvPr>
            <p:ph type="sldNum" sz="quarter" idx="12"/>
          </p:nvPr>
        </p:nvSpPr>
        <p:spPr>
          <a:noFill/>
        </p:spPr>
        <p:txBody>
          <a:bodyPr/>
          <a:lstStyle/>
          <a:p>
            <a:fld id="{D18CD6E8-58A1-44C3-BA31-C80524928AD1}" type="slidenum">
              <a:rPr lang="en-US" smtClean="0"/>
              <a:pPr/>
              <a:t>8</a:t>
            </a:fld>
            <a:endParaRPr lang="en-US" dirty="0" smtClean="0"/>
          </a:p>
        </p:txBody>
      </p:sp>
      <p:pic>
        <p:nvPicPr>
          <p:cNvPr id="151556" name="Picture 3"/>
          <p:cNvPicPr>
            <a:picLocks noChangeAspect="1" noChangeArrowheads="1"/>
          </p:cNvPicPr>
          <p:nvPr/>
        </p:nvPicPr>
        <p:blipFill>
          <a:blip r:embed="rId2" cstate="print"/>
          <a:srcRect/>
          <a:stretch>
            <a:fillRect/>
          </a:stretch>
        </p:blipFill>
        <p:spPr bwMode="auto">
          <a:xfrm>
            <a:off x="1371600" y="1600200"/>
            <a:ext cx="63246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lstStyle/>
          <a:p>
            <a:pPr eaLnBrk="1" hangingPunct="1"/>
            <a:r>
              <a:rPr lang="en-US" dirty="0" smtClean="0"/>
              <a:t>The DeVry Building</a:t>
            </a:r>
          </a:p>
        </p:txBody>
      </p:sp>
      <p:sp>
        <p:nvSpPr>
          <p:cNvPr id="15257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52581" name="Slide Number Placeholder 4"/>
          <p:cNvSpPr>
            <a:spLocks noGrp="1"/>
          </p:cNvSpPr>
          <p:nvPr>
            <p:ph type="sldNum" sz="quarter" idx="12"/>
          </p:nvPr>
        </p:nvSpPr>
        <p:spPr>
          <a:noFill/>
        </p:spPr>
        <p:txBody>
          <a:bodyPr/>
          <a:lstStyle/>
          <a:p>
            <a:fld id="{1E53E849-D6EC-4D6D-92C3-8DB6369345FA}" type="slidenum">
              <a:rPr lang="en-US" smtClean="0"/>
              <a:pPr/>
              <a:t>9</a:t>
            </a:fld>
            <a:endParaRPr lang="en-US" dirty="0" smtClean="0"/>
          </a:p>
        </p:txBody>
      </p:sp>
      <p:pic>
        <p:nvPicPr>
          <p:cNvPr id="152580" name="Picture 3"/>
          <p:cNvPicPr>
            <a:picLocks noChangeAspect="1" noChangeArrowheads="1"/>
          </p:cNvPicPr>
          <p:nvPr/>
        </p:nvPicPr>
        <p:blipFill>
          <a:blip r:embed="rId2" cstate="print"/>
          <a:srcRect/>
          <a:stretch>
            <a:fillRect/>
          </a:stretch>
        </p:blipFill>
        <p:spPr bwMode="auto">
          <a:xfrm>
            <a:off x="1447800" y="16002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159</TotalTime>
  <Words>1260</Words>
  <Application>Microsoft Office PowerPoint</Application>
  <PresentationFormat>On-screen Show (4:3)</PresentationFormat>
  <Paragraphs>178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CCNA</vt:lpstr>
      <vt:lpstr>Application Layer</vt:lpstr>
      <vt:lpstr>Application Layer Detail</vt:lpstr>
      <vt:lpstr>Common Services</vt:lpstr>
      <vt:lpstr>Common Services</vt:lpstr>
      <vt:lpstr>What are Ports</vt:lpstr>
      <vt:lpstr>The DeVry Building</vt:lpstr>
      <vt:lpstr>The DeVry Building</vt:lpstr>
      <vt:lpstr>The DeVry Building</vt:lpstr>
      <vt:lpstr>The DeVry Building</vt:lpstr>
      <vt:lpstr>The DeVry Building</vt:lpstr>
      <vt:lpstr>The DeVry Building</vt:lpstr>
      <vt:lpstr>The DeVry Building</vt:lpstr>
      <vt:lpstr>Port Numbers</vt:lpstr>
      <vt:lpstr>Well Known Ports</vt:lpstr>
      <vt:lpstr>Registered Ports</vt:lpstr>
      <vt:lpstr>Dynamic or Private Ports</vt:lpstr>
      <vt:lpstr>Dynamic or Private Ports</vt:lpstr>
      <vt:lpstr>Assignment of Port Numbers</vt:lpstr>
      <vt:lpstr>Assignment of Port Numbers</vt:lpstr>
      <vt:lpstr>Assignment of Port Numbers</vt:lpstr>
      <vt:lpstr>Assignment of Port Numbers</vt:lpstr>
      <vt:lpstr>Tracking Down Port Numbers</vt:lpstr>
      <vt:lpstr>Tracking Down Port Numbers</vt:lpstr>
      <vt:lpstr>Tracking Down Port Numbers</vt:lpstr>
      <vt:lpstr>Tracking Down Port Numbers</vt:lpstr>
      <vt:lpstr>Tracking Down Port Numbers</vt:lpstr>
      <vt:lpstr>Tracking Down Port Numbers</vt:lpstr>
      <vt:lpstr>Tracking Down Port Numbers</vt:lpstr>
      <vt:lpstr>Tracking Down Port Numbers</vt:lpstr>
      <vt:lpstr>Tracking Down Port Numbers</vt:lpstr>
      <vt:lpstr>Traffic Seen</vt:lpstr>
      <vt:lpstr>Traffic Seen</vt:lpstr>
      <vt:lpstr>Traffic Seen</vt:lpstr>
      <vt:lpstr>Traffic Seen</vt:lpstr>
      <vt:lpstr>Traffic Seen</vt:lpstr>
      <vt:lpstr>Traffic Seen</vt:lpstr>
      <vt:lpstr>Traffic Seen</vt:lpstr>
      <vt:lpstr>Traffic Seen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Layer</dc:title>
  <dc:creator>Kenneth M. Chipps Ph.D.</dc:creator>
  <cp:lastModifiedBy>Kenneth M. Chipps Ph.D.</cp:lastModifiedBy>
  <cp:revision>13</cp:revision>
  <dcterms:created xsi:type="dcterms:W3CDTF">2009-06-27T03:30:47Z</dcterms:created>
  <dcterms:modified xsi:type="dcterms:W3CDTF">2011-09-05T17:38:02Z</dcterms:modified>
</cp:coreProperties>
</file>