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14"/>
  </p:notesMasterIdLst>
  <p:handoutMasterIdLst>
    <p:handoutMasterId r:id="rId15"/>
  </p:handoutMasterIdLst>
  <p:sldIdLst>
    <p:sldId id="323" r:id="rId2"/>
    <p:sldId id="333" r:id="rId3"/>
    <p:sldId id="334" r:id="rId4"/>
    <p:sldId id="335" r:id="rId5"/>
    <p:sldId id="324" r:id="rId6"/>
    <p:sldId id="325" r:id="rId7"/>
    <p:sldId id="326" r:id="rId8"/>
    <p:sldId id="327" r:id="rId9"/>
    <p:sldId id="328" r:id="rId10"/>
    <p:sldId id="329" r:id="rId11"/>
    <p:sldId id="331" r:id="rId12"/>
    <p:sldId id="330" r:id="rId1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615" autoAdjust="0"/>
    <p:restoredTop sz="86354" autoAdjust="0"/>
  </p:normalViewPr>
  <p:slideViewPr>
    <p:cSldViewPr>
      <p:cViewPr varScale="1">
        <p:scale>
          <a:sx n="61" d="100"/>
          <a:sy n="61" d="100"/>
        </p:scale>
        <p:origin x="-1134" y="-96"/>
      </p:cViewPr>
      <p:guideLst>
        <p:guide orient="horz" pos="120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2118"/>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118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dirty="0"/>
          </a:p>
        </p:txBody>
      </p:sp>
      <p:sp>
        <p:nvSpPr>
          <p:cNvPr id="221187"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dirty="0"/>
          </a:p>
        </p:txBody>
      </p:sp>
      <p:sp>
        <p:nvSpPr>
          <p:cNvPr id="221188"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dirty="0"/>
          </a:p>
        </p:txBody>
      </p:sp>
      <p:sp>
        <p:nvSpPr>
          <p:cNvPr id="221189"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1E4D1B44-8F92-4531-87F6-81305D7C5CA2}"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dirty="0"/>
          </a:p>
        </p:txBody>
      </p:sp>
      <p:sp>
        <p:nvSpPr>
          <p:cNvPr id="9011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dirty="0"/>
          </a:p>
        </p:txBody>
      </p:sp>
      <p:sp>
        <p:nvSpPr>
          <p:cNvPr id="9523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9011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9011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dirty="0"/>
          </a:p>
        </p:txBody>
      </p:sp>
      <p:sp>
        <p:nvSpPr>
          <p:cNvPr id="9011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F01FB47D-7B0B-4B5B-84ED-6686BF03E30E}"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6018"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86019"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xfrm>
            <a:off x="2667000" y="6245225"/>
            <a:ext cx="3810000" cy="476250"/>
          </a:xfrm>
        </p:spPr>
        <p:txBody>
          <a:bodyPr/>
          <a:lstStyle>
            <a:lvl1pPr>
              <a:defRPr sz="1400"/>
            </a:lvl1pPr>
          </a:lstStyle>
          <a:p>
            <a:pPr>
              <a:defRPr/>
            </a:pPr>
            <a:r>
              <a:rPr lang="en-US" dirty="0" smtClean="0"/>
              <a:t>Copyright 2009 Kenneth M. Chipps Ph.D. www.chipps.com</a:t>
            </a:r>
            <a:endParaRPr lang="en-US" dirty="0"/>
          </a:p>
        </p:txBody>
      </p:sp>
      <p:sp>
        <p:nvSpPr>
          <p:cNvPr id="6" name="Rectangle 6"/>
          <p:cNvSpPr>
            <a:spLocks noGrp="1" noChangeArrowheads="1"/>
          </p:cNvSpPr>
          <p:nvPr>
            <p:ph type="sldNum" sz="quarter" idx="12"/>
          </p:nvPr>
        </p:nvSpPr>
        <p:spPr>
          <a:xfrm>
            <a:off x="6553200" y="6245225"/>
            <a:ext cx="2133600" cy="476250"/>
          </a:xfrm>
        </p:spPr>
        <p:txBody>
          <a:bodyPr/>
          <a:lstStyle>
            <a:lvl1pPr>
              <a:defRPr/>
            </a:lvl1pPr>
          </a:lstStyle>
          <a:p>
            <a:pPr>
              <a:defRPr/>
            </a:pPr>
            <a:fld id="{F5A39E9C-EFA8-40DB-A500-62054319514C}"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smtClean="0"/>
              <a:t>Copyright 2009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DC65F4A4-6FD0-4CA4-8766-FC890E775236}"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smtClean="0"/>
              <a:t>Copyright 2009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51279A67-7150-47FE-BF9A-67FBAAEAA2C8}"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endParaRPr lang="en-US" noProof="0" dirty="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smtClean="0"/>
              <a:t>Copyright 2009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2AEBD4D3-77B2-4E31-8030-C472426676F5}"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smtClean="0"/>
              <a:t>Copyright 2009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56989251-3F19-4291-A854-960389DC42FE}"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smtClean="0"/>
              <a:t>Copyright 2009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34B356C1-C56E-4A23-A204-EE09F8CC7BFD}"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smtClean="0"/>
              <a:t>Copyright 2009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9587A395-9D2F-485E-8CB0-17E468B1289B}"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smtClean="0"/>
              <a:t>Copyright 2009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4EFFCAB7-EE28-47BE-9929-92FF23CBD4B1}"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r>
              <a:rPr lang="en-US" dirty="0" smtClean="0"/>
              <a:t>Copyright 2009 Kenneth M. Chipps Ph.D. www.chipps.com</a:t>
            </a: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96B707D8-9497-492D-8AC9-2DCBF226E1A1}"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r>
              <a:rPr lang="en-US" dirty="0" smtClean="0"/>
              <a:t>Copyright 2009 Kenneth M. Chipps Ph.D. www.chipps.com</a:t>
            </a: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4F18D1C8-17BF-456C-819D-F1FAE81DDBF2}"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r>
              <a:rPr lang="en-US" dirty="0" smtClean="0"/>
              <a:t>Copyright 2009 Kenneth M. Chipps Ph.D. www.chipps.com</a:t>
            </a: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7F0C25CB-98C7-4CCD-B60D-8D5E4FE47065}"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smtClean="0"/>
              <a:t>Copyright 2009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6A6DC942-050A-4351-B7D8-0A8F19802FB4}"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smtClean="0"/>
              <a:t>Copyright 2009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2679BDF6-FA06-4AEF-9DFA-BF2C35FFA241}"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A6BBF8"/>
            </a:gs>
            <a:gs pos="100000">
              <a:srgbClr val="FFFFFF"/>
            </a:gs>
          </a:gsLst>
          <a:lin ang="5400000" scaled="1"/>
        </a:gra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8499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dirty="0"/>
          </a:p>
        </p:txBody>
      </p:sp>
      <p:sp>
        <p:nvSpPr>
          <p:cNvPr id="84997" name="Rectangle 5"/>
          <p:cNvSpPr>
            <a:spLocks noGrp="1" noChangeArrowheads="1"/>
          </p:cNvSpPr>
          <p:nvPr>
            <p:ph type="ftr" sz="quarter" idx="3"/>
          </p:nvPr>
        </p:nvSpPr>
        <p:spPr bwMode="auto">
          <a:xfrm>
            <a:off x="2743200" y="6245225"/>
            <a:ext cx="3657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r>
              <a:rPr lang="en-US" dirty="0" smtClean="0"/>
              <a:t>Copyright 2009 Kenneth M. Chipps Ph.D. www.chipps.com</a:t>
            </a:r>
            <a:endParaRPr lang="en-US" dirty="0"/>
          </a:p>
        </p:txBody>
      </p:sp>
      <p:sp>
        <p:nvSpPr>
          <p:cNvPr id="84998" name="Rectangle 6"/>
          <p:cNvSpPr>
            <a:spLocks noGrp="1" noChangeArrowheads="1"/>
          </p:cNvSpPr>
          <p:nvPr>
            <p:ph type="sldNum" sz="quarter" idx="4"/>
          </p:nvPr>
        </p:nvSpPr>
        <p:spPr bwMode="auto">
          <a:xfrm>
            <a:off x="6553200" y="62293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30D4BA77-453E-4DDE-9823-4170C41B2C62}"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92"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Lst>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p:cNvSpPr>
            <a:spLocks noGrp="1" noChangeArrowheads="1"/>
          </p:cNvSpPr>
          <p:nvPr>
            <p:ph type="ftr" sz="quarter" idx="11"/>
          </p:nvPr>
        </p:nvSpPr>
        <p:spPr>
          <a:noFill/>
        </p:spPr>
        <p:txBody>
          <a:bodyPr/>
          <a:lstStyle/>
          <a:p>
            <a:r>
              <a:rPr lang="en-US" dirty="0" smtClean="0"/>
              <a:t>Copyright 2009 Kenneth M. Chipps Ph.D. www.chipps.com</a:t>
            </a:r>
          </a:p>
        </p:txBody>
      </p:sp>
      <p:sp>
        <p:nvSpPr>
          <p:cNvPr id="5123" name="Rectangle 2"/>
          <p:cNvSpPr>
            <a:spLocks noChangeArrowheads="1"/>
          </p:cNvSpPr>
          <p:nvPr/>
        </p:nvSpPr>
        <p:spPr bwMode="auto">
          <a:xfrm>
            <a:off x="1371600" y="3886200"/>
            <a:ext cx="6400800" cy="1752600"/>
          </a:xfrm>
          <a:prstGeom prst="rect">
            <a:avLst/>
          </a:prstGeom>
          <a:noFill/>
          <a:ln w="9525">
            <a:noFill/>
            <a:miter lim="800000"/>
            <a:headEnd/>
            <a:tailEnd/>
          </a:ln>
        </p:spPr>
        <p:txBody>
          <a:bodyPr/>
          <a:lstStyle/>
          <a:p>
            <a:pPr marL="342900" indent="-342900" algn="ctr">
              <a:spcBef>
                <a:spcPct val="20000"/>
              </a:spcBef>
            </a:pPr>
            <a:endParaRPr lang="en-US" altLang="en-US" sz="3200" dirty="0"/>
          </a:p>
        </p:txBody>
      </p:sp>
      <p:sp>
        <p:nvSpPr>
          <p:cNvPr id="5124" name="Rectangle 3"/>
          <p:cNvSpPr>
            <a:spLocks noGrp="1" noChangeArrowheads="1"/>
          </p:cNvSpPr>
          <p:nvPr>
            <p:ph type="ctrTitle"/>
          </p:nvPr>
        </p:nvSpPr>
        <p:spPr/>
        <p:txBody>
          <a:bodyPr/>
          <a:lstStyle/>
          <a:p>
            <a:pPr eaLnBrk="1" hangingPunct="1"/>
            <a:r>
              <a:rPr lang="en-US" altLang="en-US" dirty="0" smtClean="0"/>
              <a:t>Addressing in Networks</a:t>
            </a:r>
            <a:br>
              <a:rPr lang="en-US" altLang="en-US" dirty="0" smtClean="0"/>
            </a:br>
            <a:r>
              <a:rPr lang="en-US" altLang="en-US" dirty="0" smtClean="0"/>
              <a:t> </a:t>
            </a:r>
            <a:r>
              <a:rPr lang="en-US" sz="2400" dirty="0" smtClean="0"/>
              <a:t>Last Update 2009.07.14</a:t>
            </a:r>
            <a:br>
              <a:rPr lang="en-US" sz="2400" dirty="0" smtClean="0"/>
            </a:br>
            <a:r>
              <a:rPr lang="en-US" sz="2400" dirty="0" smtClean="0"/>
              <a:t>1.1.0</a:t>
            </a:r>
          </a:p>
        </p:txBody>
      </p:sp>
      <p:sp>
        <p:nvSpPr>
          <p:cNvPr id="5125" name="Slide Number Placeholder 5"/>
          <p:cNvSpPr>
            <a:spLocks noGrp="1"/>
          </p:cNvSpPr>
          <p:nvPr>
            <p:ph type="sldNum" sz="quarter" idx="12"/>
          </p:nvPr>
        </p:nvSpPr>
        <p:spPr>
          <a:noFill/>
        </p:spPr>
        <p:txBody>
          <a:bodyPr/>
          <a:lstStyle/>
          <a:p>
            <a:fld id="{D04389C1-E198-437D-9BF3-92039517FD6F}" type="slidenum">
              <a:rPr lang="en-US" smtClean="0"/>
              <a:pPr/>
              <a:t>1</a:t>
            </a:fld>
            <a:endParaRPr lang="en-US"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smtClean="0"/>
              <a:t>Since the receiving network is a LAN the</a:t>
            </a:r>
            <a:r>
              <a:rPr lang="en-US" baseline="0" dirty="0" smtClean="0"/>
              <a:t> data can only be transferred between the devices connected to the LAN using a layer 2 MAC address</a:t>
            </a:r>
          </a:p>
        </p:txBody>
      </p:sp>
      <p:sp>
        <p:nvSpPr>
          <p:cNvPr id="4" name="Footer Placeholder 3"/>
          <p:cNvSpPr>
            <a:spLocks noGrp="1"/>
          </p:cNvSpPr>
          <p:nvPr>
            <p:ph type="ftr" sz="quarter" idx="11"/>
          </p:nvPr>
        </p:nvSpPr>
        <p:spPr/>
        <p:txBody>
          <a:bodyPr/>
          <a:lstStyle/>
          <a:p>
            <a:pPr>
              <a:defRPr/>
            </a:pPr>
            <a:r>
              <a:rPr lang="en-US" dirty="0" smtClean="0"/>
              <a:t>Copyright 2009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34B356C1-C56E-4A23-A204-EE09F8CC7BFD}" type="slidenum">
              <a:rPr lang="en-US" smtClean="0"/>
              <a:pPr>
                <a:defRPr/>
              </a:pPr>
              <a:t>10</a:t>
            </a:fld>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baseline="0" dirty="0" smtClean="0"/>
              <a:t>The receiving device, the router or layer 3 switch, uses ARP to determine the MAC address of the device connected to the LAN that has been assigned the IP address contained inside the incoming packet</a:t>
            </a:r>
            <a:endParaRPr lang="en-US" dirty="0"/>
          </a:p>
        </p:txBody>
      </p:sp>
      <p:sp>
        <p:nvSpPr>
          <p:cNvPr id="4" name="Footer Placeholder 3"/>
          <p:cNvSpPr>
            <a:spLocks noGrp="1"/>
          </p:cNvSpPr>
          <p:nvPr>
            <p:ph type="ftr" sz="quarter" idx="11"/>
          </p:nvPr>
        </p:nvSpPr>
        <p:spPr/>
        <p:txBody>
          <a:bodyPr/>
          <a:lstStyle/>
          <a:p>
            <a:pPr>
              <a:defRPr/>
            </a:pPr>
            <a:r>
              <a:rPr lang="en-US" dirty="0" smtClean="0"/>
              <a:t>Copyright 2009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34B356C1-C56E-4A23-A204-EE09F8CC7BFD}" type="slidenum">
              <a:rPr lang="en-US" smtClean="0"/>
              <a:pPr>
                <a:defRPr/>
              </a:pPr>
              <a:t>11</a:t>
            </a:fld>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smtClean="0"/>
              <a:t>The answer is used to create</a:t>
            </a:r>
            <a:r>
              <a:rPr lang="en-US" baseline="0" dirty="0" smtClean="0"/>
              <a:t> a frame with that MAC address as the destination MAC address</a:t>
            </a:r>
          </a:p>
          <a:p>
            <a:r>
              <a:rPr lang="en-US" baseline="0" dirty="0" smtClean="0"/>
              <a:t>The source MAC address is that of the receiving device</a:t>
            </a:r>
          </a:p>
          <a:p>
            <a:r>
              <a:rPr lang="en-US" baseline="0" dirty="0" smtClean="0"/>
              <a:t>In other words the router or layer 3 switch</a:t>
            </a:r>
            <a:endParaRPr lang="en-US" dirty="0"/>
          </a:p>
        </p:txBody>
      </p:sp>
      <p:sp>
        <p:nvSpPr>
          <p:cNvPr id="4" name="Footer Placeholder 3"/>
          <p:cNvSpPr>
            <a:spLocks noGrp="1"/>
          </p:cNvSpPr>
          <p:nvPr>
            <p:ph type="ftr" sz="quarter" idx="11"/>
          </p:nvPr>
        </p:nvSpPr>
        <p:spPr/>
        <p:txBody>
          <a:bodyPr/>
          <a:lstStyle/>
          <a:p>
            <a:pPr>
              <a:defRPr/>
            </a:pPr>
            <a:r>
              <a:rPr lang="en-US" dirty="0" smtClean="0"/>
              <a:t>Copyright 2009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34B356C1-C56E-4A23-A204-EE09F8CC7BFD}" type="slidenum">
              <a:rPr lang="en-US" smtClean="0"/>
              <a:pPr>
                <a:defRPr/>
              </a:pPr>
              <a:t>12</a:t>
            </a:fld>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113667" name="Slide Number Placeholder 5"/>
          <p:cNvSpPr>
            <a:spLocks noGrp="1"/>
          </p:cNvSpPr>
          <p:nvPr>
            <p:ph type="sldNum" sz="quarter" idx="12"/>
          </p:nvPr>
        </p:nvSpPr>
        <p:spPr>
          <a:noFill/>
        </p:spPr>
        <p:txBody>
          <a:bodyPr/>
          <a:lstStyle/>
          <a:p>
            <a:fld id="{97E8F118-3390-494A-9F90-E7446BE955B3}" type="slidenum">
              <a:rPr lang="en-US" smtClean="0"/>
              <a:pPr/>
              <a:t>2</a:t>
            </a:fld>
            <a:endParaRPr lang="en-US" dirty="0" smtClean="0"/>
          </a:p>
        </p:txBody>
      </p:sp>
      <p:sp>
        <p:nvSpPr>
          <p:cNvPr id="113668" name="Rectangle 2"/>
          <p:cNvSpPr>
            <a:spLocks noGrp="1" noChangeArrowheads="1"/>
          </p:cNvSpPr>
          <p:nvPr>
            <p:ph type="title"/>
          </p:nvPr>
        </p:nvSpPr>
        <p:spPr/>
        <p:txBody>
          <a:bodyPr/>
          <a:lstStyle/>
          <a:p>
            <a:pPr eaLnBrk="1" hangingPunct="1"/>
            <a:r>
              <a:rPr lang="en-US" dirty="0" smtClean="0"/>
              <a:t>Addressing in General</a:t>
            </a:r>
          </a:p>
        </p:txBody>
      </p:sp>
      <p:sp>
        <p:nvSpPr>
          <p:cNvPr id="113669" name="Rectangle 3"/>
          <p:cNvSpPr>
            <a:spLocks noGrp="1" noChangeArrowheads="1"/>
          </p:cNvSpPr>
          <p:nvPr>
            <p:ph type="body" idx="1"/>
          </p:nvPr>
        </p:nvSpPr>
        <p:spPr/>
        <p:txBody>
          <a:bodyPr/>
          <a:lstStyle/>
          <a:p>
            <a:pPr eaLnBrk="1" hangingPunct="1">
              <a:lnSpc>
                <a:spcPct val="90000"/>
              </a:lnSpc>
            </a:pPr>
            <a:r>
              <a:rPr lang="en-US" dirty="0" smtClean="0"/>
              <a:t>In any network of networks and devices attached</a:t>
            </a:r>
            <a:r>
              <a:rPr lang="en-US" baseline="0" dirty="0" smtClean="0"/>
              <a:t> to</a:t>
            </a:r>
            <a:r>
              <a:rPr lang="en-US" dirty="0" smtClean="0"/>
              <a:t> those networks a system of addresses in one form or the other is required to first deliver the data to the correct device and second to direct the data to the correct program or service on that device</a:t>
            </a:r>
          </a:p>
          <a:p>
            <a:pPr eaLnBrk="1" hangingPunct="1">
              <a:lnSpc>
                <a:spcPct val="90000"/>
              </a:lnSpc>
            </a:pPr>
            <a:r>
              <a:rPr lang="en-US" dirty="0" smtClean="0"/>
              <a:t>The</a:t>
            </a:r>
            <a:r>
              <a:rPr lang="en-US" baseline="0" dirty="0" smtClean="0"/>
              <a:t> service address is the port number discussed earlier</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115715" name="Slide Number Placeholder 5"/>
          <p:cNvSpPr>
            <a:spLocks noGrp="1"/>
          </p:cNvSpPr>
          <p:nvPr>
            <p:ph type="sldNum" sz="quarter" idx="12"/>
          </p:nvPr>
        </p:nvSpPr>
        <p:spPr>
          <a:noFill/>
        </p:spPr>
        <p:txBody>
          <a:bodyPr/>
          <a:lstStyle/>
          <a:p>
            <a:fld id="{E1FCFAA4-09E7-412C-8A72-9F88D0B9035D}" type="slidenum">
              <a:rPr lang="en-US" smtClean="0"/>
              <a:pPr/>
              <a:t>3</a:t>
            </a:fld>
            <a:endParaRPr lang="en-US" dirty="0" smtClean="0"/>
          </a:p>
        </p:txBody>
      </p:sp>
      <p:sp>
        <p:nvSpPr>
          <p:cNvPr id="115716" name="Rectangle 2"/>
          <p:cNvSpPr>
            <a:spLocks noGrp="1" noChangeArrowheads="1"/>
          </p:cNvSpPr>
          <p:nvPr>
            <p:ph type="title"/>
          </p:nvPr>
        </p:nvSpPr>
        <p:spPr/>
        <p:txBody>
          <a:bodyPr/>
          <a:lstStyle/>
          <a:p>
            <a:pPr eaLnBrk="1" hangingPunct="1"/>
            <a:r>
              <a:rPr lang="en-US" dirty="0" smtClean="0"/>
              <a:t>Addressing in General</a:t>
            </a:r>
          </a:p>
        </p:txBody>
      </p:sp>
      <p:sp>
        <p:nvSpPr>
          <p:cNvPr id="115717" name="Rectangle 3"/>
          <p:cNvSpPr>
            <a:spLocks noGrp="1" noChangeArrowheads="1"/>
          </p:cNvSpPr>
          <p:nvPr>
            <p:ph type="body" idx="1"/>
          </p:nvPr>
        </p:nvSpPr>
        <p:spPr/>
        <p:txBody>
          <a:bodyPr/>
          <a:lstStyle/>
          <a:p>
            <a:pPr eaLnBrk="1" hangingPunct="1">
              <a:lnSpc>
                <a:spcPct val="90000"/>
              </a:lnSpc>
            </a:pPr>
            <a:r>
              <a:rPr lang="en-US" baseline="0" dirty="0" smtClean="0"/>
              <a:t>We will now discuss how the data gets to the correct device</a:t>
            </a:r>
            <a:endParaRPr lang="en-US" dirty="0" smtClean="0"/>
          </a:p>
          <a:p>
            <a:pPr eaLnBrk="1" hangingPunct="1"/>
            <a:r>
              <a:rPr lang="en-US" dirty="0" smtClean="0"/>
              <a:t>It is best </a:t>
            </a:r>
            <a:r>
              <a:rPr lang="en-US" baseline="0" dirty="0" smtClean="0"/>
              <a:t>when </a:t>
            </a:r>
            <a:r>
              <a:rPr lang="en-US" dirty="0" smtClean="0"/>
              <a:t>a communications system can supply a universal communication service that allows any host device to contact any other host device</a:t>
            </a:r>
          </a:p>
          <a:p>
            <a:pPr eaLnBrk="1" hangingPunct="1"/>
            <a:r>
              <a:rPr lang="en-US" dirty="0" smtClean="0"/>
              <a:t>To do so, such a system needs a globally accepted method of identifying each host that attaches to the internetwork</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116739" name="Slide Number Placeholder 5"/>
          <p:cNvSpPr>
            <a:spLocks noGrp="1"/>
          </p:cNvSpPr>
          <p:nvPr>
            <p:ph type="sldNum" sz="quarter" idx="12"/>
          </p:nvPr>
        </p:nvSpPr>
        <p:spPr>
          <a:noFill/>
        </p:spPr>
        <p:txBody>
          <a:bodyPr/>
          <a:lstStyle/>
          <a:p>
            <a:fld id="{4CCF6BA7-F1DB-42A9-963F-F71EF9B9CFB1}" type="slidenum">
              <a:rPr lang="en-US" smtClean="0"/>
              <a:pPr/>
              <a:t>4</a:t>
            </a:fld>
            <a:endParaRPr lang="en-US" dirty="0" smtClean="0"/>
          </a:p>
        </p:txBody>
      </p:sp>
      <p:sp>
        <p:nvSpPr>
          <p:cNvPr id="116740" name="Rectangle 2"/>
          <p:cNvSpPr>
            <a:spLocks noGrp="1" noChangeArrowheads="1"/>
          </p:cNvSpPr>
          <p:nvPr>
            <p:ph type="title"/>
          </p:nvPr>
        </p:nvSpPr>
        <p:spPr/>
        <p:txBody>
          <a:bodyPr/>
          <a:lstStyle/>
          <a:p>
            <a:pPr eaLnBrk="1" hangingPunct="1"/>
            <a:r>
              <a:rPr lang="en-US" dirty="0" smtClean="0"/>
              <a:t>Addressing in General</a:t>
            </a:r>
          </a:p>
        </p:txBody>
      </p:sp>
      <p:sp>
        <p:nvSpPr>
          <p:cNvPr id="116741" name="Rectangle 3"/>
          <p:cNvSpPr>
            <a:spLocks noGrp="1" noChangeArrowheads="1"/>
          </p:cNvSpPr>
          <p:nvPr>
            <p:ph type="body" idx="1"/>
          </p:nvPr>
        </p:nvSpPr>
        <p:spPr/>
        <p:txBody>
          <a:bodyPr/>
          <a:lstStyle/>
          <a:p>
            <a:pPr eaLnBrk="1" hangingPunct="1"/>
            <a:r>
              <a:rPr lang="en-US" dirty="0" smtClean="0"/>
              <a:t>More importantly, not only each host, but each interface or entry point from the host to the internetwork must have such an address</a:t>
            </a:r>
          </a:p>
          <a:p>
            <a:pPr eaLnBrk="1" hangingPunct="1"/>
            <a:r>
              <a:rPr lang="en-US" dirty="0" smtClean="0"/>
              <a:t>Regardless of whether the interface points to an inside or outside network</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Addressing Levels in Networks</a:t>
            </a:r>
            <a:endParaRPr lang="en-US" dirty="0"/>
          </a:p>
        </p:txBody>
      </p:sp>
      <p:sp>
        <p:nvSpPr>
          <p:cNvPr id="3" name="Content Placeholder 2"/>
          <p:cNvSpPr>
            <a:spLocks noGrp="1"/>
          </p:cNvSpPr>
          <p:nvPr>
            <p:ph idx="1"/>
          </p:nvPr>
        </p:nvSpPr>
        <p:spPr/>
        <p:txBody>
          <a:bodyPr/>
          <a:lstStyle/>
          <a:p>
            <a:r>
              <a:rPr lang="en-US" dirty="0" smtClean="0"/>
              <a:t>There</a:t>
            </a:r>
            <a:r>
              <a:rPr lang="en-US" baseline="0" dirty="0" smtClean="0"/>
              <a:t> are two levels of addressing that you must consider when creating a network</a:t>
            </a:r>
          </a:p>
          <a:p>
            <a:r>
              <a:rPr lang="en-US" baseline="0" dirty="0" smtClean="0"/>
              <a:t>They are</a:t>
            </a:r>
          </a:p>
          <a:p>
            <a:pPr lvl="1"/>
            <a:r>
              <a:rPr lang="en-US" dirty="0" smtClean="0"/>
              <a:t>Within the network</a:t>
            </a:r>
          </a:p>
          <a:p>
            <a:pPr lvl="1"/>
            <a:r>
              <a:rPr lang="en-US" dirty="0" smtClean="0"/>
              <a:t>In</a:t>
            </a:r>
            <a:r>
              <a:rPr lang="en-US" baseline="0" dirty="0" smtClean="0"/>
              <a:t> the internetwork</a:t>
            </a:r>
          </a:p>
        </p:txBody>
      </p:sp>
      <p:sp>
        <p:nvSpPr>
          <p:cNvPr id="4" name="Footer Placeholder 3"/>
          <p:cNvSpPr>
            <a:spLocks noGrp="1"/>
          </p:cNvSpPr>
          <p:nvPr>
            <p:ph type="ftr" sz="quarter" idx="11"/>
          </p:nvPr>
        </p:nvSpPr>
        <p:spPr/>
        <p:txBody>
          <a:bodyPr/>
          <a:lstStyle/>
          <a:p>
            <a:pPr>
              <a:defRPr/>
            </a:pPr>
            <a:r>
              <a:rPr lang="en-US" dirty="0" smtClean="0"/>
              <a:t>Copyright 2009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34B356C1-C56E-4A23-A204-EE09F8CC7BFD}" type="slidenum">
              <a:rPr lang="en-US" smtClean="0"/>
              <a:pPr>
                <a:defRPr/>
              </a:pPr>
              <a:t>5</a:t>
            </a:fld>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Within</a:t>
            </a:r>
            <a:r>
              <a:rPr lang="en-US" baseline="0" dirty="0" smtClean="0"/>
              <a:t> the Network</a:t>
            </a:r>
            <a:endParaRPr lang="en-US" dirty="0"/>
          </a:p>
        </p:txBody>
      </p:sp>
      <p:sp>
        <p:nvSpPr>
          <p:cNvPr id="3" name="Content Placeholder 2"/>
          <p:cNvSpPr>
            <a:spLocks noGrp="1"/>
          </p:cNvSpPr>
          <p:nvPr>
            <p:ph idx="1"/>
          </p:nvPr>
        </p:nvSpPr>
        <p:spPr/>
        <p:txBody>
          <a:bodyPr/>
          <a:lstStyle/>
          <a:p>
            <a:r>
              <a:rPr lang="en-US" dirty="0" smtClean="0"/>
              <a:t>A</a:t>
            </a:r>
            <a:r>
              <a:rPr lang="en-US" baseline="0" dirty="0" smtClean="0"/>
              <a:t> local area network only operates at layers 1 and 2</a:t>
            </a:r>
          </a:p>
          <a:p>
            <a:r>
              <a:rPr lang="en-US" baseline="0" dirty="0" smtClean="0"/>
              <a:t>To make this confusing you will see that we assign each end point in a local area network an IP address</a:t>
            </a:r>
          </a:p>
          <a:p>
            <a:r>
              <a:rPr lang="en-US" baseline="0" dirty="0" smtClean="0"/>
              <a:t>However the LAN does not use that address to transfer data between devices attached to the local area network since the IP address is a layer 3 entity</a:t>
            </a:r>
          </a:p>
        </p:txBody>
      </p:sp>
      <p:sp>
        <p:nvSpPr>
          <p:cNvPr id="4" name="Footer Placeholder 3"/>
          <p:cNvSpPr>
            <a:spLocks noGrp="1"/>
          </p:cNvSpPr>
          <p:nvPr>
            <p:ph type="ftr" sz="quarter" idx="11"/>
          </p:nvPr>
        </p:nvSpPr>
        <p:spPr/>
        <p:txBody>
          <a:bodyPr/>
          <a:lstStyle/>
          <a:p>
            <a:pPr>
              <a:defRPr/>
            </a:pPr>
            <a:r>
              <a:rPr lang="en-US" dirty="0" smtClean="0"/>
              <a:t>Copyright 2009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34B356C1-C56E-4A23-A204-EE09F8CC7BFD}" type="slidenum">
              <a:rPr lang="en-US" smtClean="0"/>
              <a:pPr>
                <a:defRPr/>
              </a:pPr>
              <a:t>6</a:t>
            </a:fld>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Within</a:t>
            </a:r>
            <a:r>
              <a:rPr lang="en-US" baseline="0" dirty="0" smtClean="0"/>
              <a:t> the Network</a:t>
            </a:r>
            <a:endParaRPr lang="en-US" dirty="0"/>
          </a:p>
        </p:txBody>
      </p:sp>
      <p:sp>
        <p:nvSpPr>
          <p:cNvPr id="3" name="Content Placeholder 2"/>
          <p:cNvSpPr>
            <a:spLocks noGrp="1"/>
          </p:cNvSpPr>
          <p:nvPr>
            <p:ph idx="1"/>
          </p:nvPr>
        </p:nvSpPr>
        <p:spPr/>
        <p:txBody>
          <a:bodyPr/>
          <a:lstStyle/>
          <a:p>
            <a:r>
              <a:rPr lang="en-US" dirty="0" smtClean="0"/>
              <a:t>Since</a:t>
            </a:r>
            <a:r>
              <a:rPr lang="en-US" baseline="0" dirty="0" smtClean="0"/>
              <a:t> a LAN only operates at layers 1 and 2 the devices in a LAN must convert the layer 3 IP address to a layer 2 address</a:t>
            </a:r>
          </a:p>
          <a:p>
            <a:r>
              <a:rPr lang="en-US" baseline="0" dirty="0" smtClean="0"/>
              <a:t>As we will see in the Host Addressing presentation this is done by the ARP protocol</a:t>
            </a:r>
          </a:p>
        </p:txBody>
      </p:sp>
      <p:sp>
        <p:nvSpPr>
          <p:cNvPr id="4" name="Footer Placeholder 3"/>
          <p:cNvSpPr>
            <a:spLocks noGrp="1"/>
          </p:cNvSpPr>
          <p:nvPr>
            <p:ph type="ftr" sz="quarter" idx="11"/>
          </p:nvPr>
        </p:nvSpPr>
        <p:spPr/>
        <p:txBody>
          <a:bodyPr/>
          <a:lstStyle/>
          <a:p>
            <a:pPr>
              <a:defRPr/>
            </a:pPr>
            <a:r>
              <a:rPr lang="en-US" dirty="0" smtClean="0"/>
              <a:t>Copyright 2009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34B356C1-C56E-4A23-A204-EE09F8CC7BFD}" type="slidenum">
              <a:rPr lang="en-US" smtClean="0"/>
              <a:pPr>
                <a:defRPr/>
              </a:pPr>
              <a:t>7</a:t>
            </a:fld>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 the Internetwork</a:t>
            </a:r>
            <a:endParaRPr lang="en-US" dirty="0"/>
          </a:p>
        </p:txBody>
      </p:sp>
      <p:sp>
        <p:nvSpPr>
          <p:cNvPr id="3" name="Content Placeholder 2"/>
          <p:cNvSpPr>
            <a:spLocks noGrp="1"/>
          </p:cNvSpPr>
          <p:nvPr>
            <p:ph idx="1"/>
          </p:nvPr>
        </p:nvSpPr>
        <p:spPr/>
        <p:txBody>
          <a:bodyPr/>
          <a:lstStyle/>
          <a:p>
            <a:r>
              <a:rPr lang="en-US" dirty="0" smtClean="0"/>
              <a:t>When two</a:t>
            </a:r>
            <a:r>
              <a:rPr lang="en-US" baseline="0" dirty="0" smtClean="0"/>
              <a:t> or more LANs are connected to each other we have an internetwork or a network of networks</a:t>
            </a:r>
          </a:p>
          <a:p>
            <a:r>
              <a:rPr lang="en-US" baseline="0" dirty="0" smtClean="0"/>
              <a:t>These networks connect to each other using layer 3 devices such as routers and layer 3 switches</a:t>
            </a:r>
          </a:p>
          <a:p>
            <a:r>
              <a:rPr lang="en-US" baseline="0" dirty="0" smtClean="0"/>
              <a:t>This interconnection between networks uses the layer 3 IP address</a:t>
            </a:r>
          </a:p>
        </p:txBody>
      </p:sp>
      <p:sp>
        <p:nvSpPr>
          <p:cNvPr id="4" name="Footer Placeholder 3"/>
          <p:cNvSpPr>
            <a:spLocks noGrp="1"/>
          </p:cNvSpPr>
          <p:nvPr>
            <p:ph type="ftr" sz="quarter" idx="11"/>
          </p:nvPr>
        </p:nvSpPr>
        <p:spPr/>
        <p:txBody>
          <a:bodyPr/>
          <a:lstStyle/>
          <a:p>
            <a:pPr>
              <a:defRPr/>
            </a:pPr>
            <a:r>
              <a:rPr lang="en-US" dirty="0" smtClean="0"/>
              <a:t>Copyright 2009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34B356C1-C56E-4A23-A204-EE09F8CC7BFD}" type="slidenum">
              <a:rPr lang="en-US" smtClean="0"/>
              <a:pPr>
                <a:defRPr/>
              </a:pPr>
              <a:t>8</a:t>
            </a:fld>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smtClean="0"/>
              <a:t>In summary the transaction works this way</a:t>
            </a:r>
          </a:p>
          <a:p>
            <a:r>
              <a:rPr lang="en-US" dirty="0" smtClean="0"/>
              <a:t>When a frame must go from one network to another network the transfer</a:t>
            </a:r>
            <a:r>
              <a:rPr lang="en-US" baseline="0" dirty="0" smtClean="0"/>
              <a:t> is done at layer 3 using a layer three device and a layer 3 IP address as a packet</a:t>
            </a:r>
          </a:p>
          <a:p>
            <a:r>
              <a:rPr lang="en-US" baseline="0" dirty="0" smtClean="0"/>
              <a:t>Once this packet arrives at the receiving network the packet information is removed</a:t>
            </a:r>
          </a:p>
          <a:p>
            <a:r>
              <a:rPr lang="en-US" baseline="0" dirty="0" smtClean="0"/>
              <a:t>It can no longer be used because the receiving network is a LAN</a:t>
            </a:r>
          </a:p>
        </p:txBody>
      </p:sp>
      <p:sp>
        <p:nvSpPr>
          <p:cNvPr id="4" name="Footer Placeholder 3"/>
          <p:cNvSpPr>
            <a:spLocks noGrp="1"/>
          </p:cNvSpPr>
          <p:nvPr>
            <p:ph type="ftr" sz="quarter" idx="11"/>
          </p:nvPr>
        </p:nvSpPr>
        <p:spPr/>
        <p:txBody>
          <a:bodyPr/>
          <a:lstStyle/>
          <a:p>
            <a:pPr>
              <a:defRPr/>
            </a:pPr>
            <a:r>
              <a:rPr lang="en-US" dirty="0" smtClean="0"/>
              <a:t>Copyright 2009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34B356C1-C56E-4A23-A204-EE09F8CC7BFD}" type="slidenum">
              <a:rPr lang="en-US" smtClean="0"/>
              <a:pPr>
                <a:defRPr/>
              </a:pPr>
              <a:t>9</a:t>
            </a:fld>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iscoAcademy">
  <a:themeElements>
    <a:clrScheme name="CiscoAcadem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iscoAcadem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025" tIns="36512" rIns="73025" bIns="36512"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025" tIns="36512" rIns="73025" bIns="36512"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iscoAcadem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iscoAcademy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iscoAcademy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iscoAcademy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iscoAcademy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iscoAcademy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iscoAcademy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iscoAcademy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iscoAcademy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iscoAcademy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iscoAcademy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iscoAcademy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CiscoAcademy</Template>
  <TotalTime>794</TotalTime>
  <Words>634</Words>
  <Application>Microsoft Office PowerPoint</Application>
  <PresentationFormat>On-screen Show (4:3)</PresentationFormat>
  <Paragraphs>64</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CiscoAcademy</vt:lpstr>
      <vt:lpstr>Addressing in Networks  Last Update 2009.07.14 1.1.0</vt:lpstr>
      <vt:lpstr>Addressing in General</vt:lpstr>
      <vt:lpstr>Addressing in General</vt:lpstr>
      <vt:lpstr>Addressing in General</vt:lpstr>
      <vt:lpstr>Addressing Levels in Networks</vt:lpstr>
      <vt:lpstr>Within the Network</vt:lpstr>
      <vt:lpstr>Within the Network</vt:lpstr>
      <vt:lpstr>In the Internetwork</vt:lpstr>
      <vt:lpstr>Summary</vt:lpstr>
      <vt:lpstr>Summary</vt:lpstr>
      <vt:lpstr>Summary</vt:lpstr>
      <vt:lpstr>Summary</vt:lpstr>
    </vt:vector>
  </TitlesOfParts>
  <Company>FCCJ</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Addressing Networks</dc:title>
  <dc:creator>Kenneth M. Chipps Ph.D.</dc:creator>
  <cp:lastModifiedBy>Kenneth M. Chipps Ph.D.</cp:lastModifiedBy>
  <cp:revision>65</cp:revision>
  <dcterms:created xsi:type="dcterms:W3CDTF">2003-11-16T18:06:55Z</dcterms:created>
  <dcterms:modified xsi:type="dcterms:W3CDTF">2009-07-28T20:58:19Z</dcterms:modified>
</cp:coreProperties>
</file>